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3" r:id="rId2"/>
    <p:sldMasterId id="2147483795" r:id="rId3"/>
    <p:sldMasterId id="2147483807" r:id="rId4"/>
  </p:sldMasterIdLst>
  <p:notesMasterIdLst>
    <p:notesMasterId r:id="rId49"/>
  </p:notesMasterIdLst>
  <p:sldIdLst>
    <p:sldId id="257" r:id="rId5"/>
    <p:sldId id="473" r:id="rId6"/>
    <p:sldId id="476" r:id="rId7"/>
    <p:sldId id="474" r:id="rId8"/>
    <p:sldId id="475" r:id="rId9"/>
    <p:sldId id="276" r:id="rId10"/>
    <p:sldId id="277" r:id="rId11"/>
    <p:sldId id="455" r:id="rId12"/>
    <p:sldId id="456" r:id="rId13"/>
    <p:sldId id="457" r:id="rId14"/>
    <p:sldId id="280" r:id="rId15"/>
    <p:sldId id="464" r:id="rId16"/>
    <p:sldId id="465" r:id="rId17"/>
    <p:sldId id="263" r:id="rId18"/>
    <p:sldId id="355" r:id="rId19"/>
    <p:sldId id="463" r:id="rId20"/>
    <p:sldId id="287" r:id="rId21"/>
    <p:sldId id="336" r:id="rId22"/>
    <p:sldId id="337" r:id="rId23"/>
    <p:sldId id="288" r:id="rId24"/>
    <p:sldId id="435" r:id="rId25"/>
    <p:sldId id="295" r:id="rId26"/>
    <p:sldId id="339" r:id="rId27"/>
    <p:sldId id="453" r:id="rId28"/>
    <p:sldId id="450" r:id="rId29"/>
    <p:sldId id="451" r:id="rId30"/>
    <p:sldId id="442" r:id="rId31"/>
    <p:sldId id="478" r:id="rId32"/>
    <p:sldId id="301" r:id="rId33"/>
    <p:sldId id="302" r:id="rId34"/>
    <p:sldId id="303" r:id="rId35"/>
    <p:sldId id="304" r:id="rId36"/>
    <p:sldId id="305" r:id="rId37"/>
    <p:sldId id="477" r:id="rId38"/>
    <p:sldId id="356" r:id="rId39"/>
    <p:sldId id="306" r:id="rId40"/>
    <p:sldId id="307" r:id="rId41"/>
    <p:sldId id="480" r:id="rId42"/>
    <p:sldId id="481" r:id="rId43"/>
    <p:sldId id="482" r:id="rId44"/>
    <p:sldId id="483" r:id="rId45"/>
    <p:sldId id="335" r:id="rId46"/>
    <p:sldId id="365" r:id="rId47"/>
    <p:sldId id="479" r:id="rId48"/>
  </p:sldIdLst>
  <p:sldSz cx="9144000" cy="6858000" type="screen4x3"/>
  <p:notesSz cx="6858000" cy="9144000"/>
  <p:defaultTextStyle>
    <a:defPPr>
      <a:defRPr lang="fa-I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y Vaio 131KX" initials="SV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53" d="100"/>
          <a:sy n="53" d="100"/>
        </p:scale>
        <p:origin x="1013" y="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EFDB81D-F535-4D3D-9AF1-49F1BD9EEA04}" type="datetimeFigureOut">
              <a:rPr lang="en-US"/>
              <a:pPr>
                <a:defRPr/>
              </a:pPr>
              <a:t>11/17/2025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D767871-A51A-4EE6-84B3-0CCE4CB16820}" type="slidenum">
              <a:rPr lang="en-US"/>
              <a:pPr>
                <a:defRPr/>
              </a:pPr>
              <a:t>‹#›</a:t>
            </a:fld>
            <a:endParaRPr lang="en-US"/>
          </a:p>
        </p:txBody>
      </p:sp>
    </p:spTree>
    <p:extLst>
      <p:ext uri="{BB962C8B-B14F-4D97-AF65-F5344CB8AC3E}">
        <p14:creationId xmlns:p14="http://schemas.microsoft.com/office/powerpoint/2010/main" val="3079320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938EF8-9BB5-4C55-BAD6-4EA93B56A0A8}" type="slidenum">
              <a:rPr lang="fa-IR"/>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A10105-CBC7-478A-81D5-7C6189172E85}" type="slidenum">
              <a:rPr lang="fa-IR"/>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EE9DCE-2668-484A-A36C-BA54D83AA213}" type="slidenum">
              <a:rPr lang="fa-IR"/>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ACE1-974B-4C08-9C91-3C24D562BD7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F5508DA-BF1A-4B59-972B-5C0DE9B0E85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F4AE420-21EF-4C3C-ABEA-6743328D2B07}"/>
              </a:ext>
            </a:extLst>
          </p:cNvPr>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a:extLst>
              <a:ext uri="{FF2B5EF4-FFF2-40B4-BE49-F238E27FC236}">
                <a16:creationId xmlns:a16="http://schemas.microsoft.com/office/drawing/2014/main" id="{50733A71-7985-4DA7-AF6F-42A73A873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30745-FA6B-4D08-90D1-E7BD93451F5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524157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F407-B412-48F2-8FB4-148A0C3EFF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98C05-D7FF-4B3B-B36A-98E7672B2D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130C1-C762-4912-8AA5-723DE9990255}"/>
              </a:ext>
            </a:extLst>
          </p:cNvPr>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a:extLst>
              <a:ext uri="{FF2B5EF4-FFF2-40B4-BE49-F238E27FC236}">
                <a16:creationId xmlns:a16="http://schemas.microsoft.com/office/drawing/2014/main" id="{A5955675-DF2E-4F83-A159-439F5DC6D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79301-E8FB-4F59-98C7-80DC6EDC4FE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622175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5571C-549C-4254-AD32-F8187026F9E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06E1CAD-875E-4457-B77D-B85FF444457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942691-2E02-485D-8593-4012EB6BE039}"/>
              </a:ext>
            </a:extLst>
          </p:cNvPr>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a:extLst>
              <a:ext uri="{FF2B5EF4-FFF2-40B4-BE49-F238E27FC236}">
                <a16:creationId xmlns:a16="http://schemas.microsoft.com/office/drawing/2014/main" id="{9F13D998-3F44-4B0F-AFB0-077918911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8DDB0-DEB1-4FA6-95BC-6036C5D09E6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21978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2C5F-BA31-4EEC-A90D-192739E6E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04D883-24B0-4349-A6EF-E2607FAE631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1E0172-1952-49E1-B291-EBD81E6EE34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EA7192-BC10-45E9-AFC3-E606C69892ED}"/>
              </a:ext>
            </a:extLst>
          </p:cNvPr>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a:extLst>
              <a:ext uri="{FF2B5EF4-FFF2-40B4-BE49-F238E27FC236}">
                <a16:creationId xmlns:a16="http://schemas.microsoft.com/office/drawing/2014/main" id="{0863F7F1-6AC0-46D7-8B79-F081F01C6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89660-C7B9-4DAA-962D-BA8C3B5E063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77141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7962-2E89-44D4-B41D-BE7CA15B721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3958F1-F9B2-430F-86D0-85050B335F8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0E715A5-357F-4933-9746-778AF7B603A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77FAB8-3E1B-4DE8-B366-1479D3C3D2F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BCD4DFB-77D7-4C20-B910-6CFA8CF24C2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5A2273-42B9-4C43-B37A-CDDED2E455BB}"/>
              </a:ext>
            </a:extLst>
          </p:cNvPr>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8" name="Footer Placeholder 7">
            <a:extLst>
              <a:ext uri="{FF2B5EF4-FFF2-40B4-BE49-F238E27FC236}">
                <a16:creationId xmlns:a16="http://schemas.microsoft.com/office/drawing/2014/main" id="{3C5CD794-6807-46E1-A0D3-D0D8FD0A96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7AED53-66CA-4D0E-A78D-EF477429115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19555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159E-13C7-4276-A309-7C673D3A91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632CB4-3BFF-491A-B6AA-E1B516E410C4}"/>
              </a:ext>
            </a:extLst>
          </p:cNvPr>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4" name="Footer Placeholder 3">
            <a:extLst>
              <a:ext uri="{FF2B5EF4-FFF2-40B4-BE49-F238E27FC236}">
                <a16:creationId xmlns:a16="http://schemas.microsoft.com/office/drawing/2014/main" id="{4B3E0EFE-2E90-4F4A-B251-AFB0324AD8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C8907C-A86E-4E7F-8C61-FD52E11C3B9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85493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0B6E3-1E02-46B4-ADE8-CD40BB41439F}"/>
              </a:ext>
            </a:extLst>
          </p:cNvPr>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3" name="Footer Placeholder 2">
            <a:extLst>
              <a:ext uri="{FF2B5EF4-FFF2-40B4-BE49-F238E27FC236}">
                <a16:creationId xmlns:a16="http://schemas.microsoft.com/office/drawing/2014/main" id="{5A65F781-D53F-41F9-BCA7-CEF1CBA58C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775A81-7FC4-4761-9F7E-02F58746602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54429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6756-9BA8-494C-B4D5-1AD8DF048A6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1A03EF5-6220-4071-A002-4863629C149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7A39BB-5654-43F1-9069-239602D7478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7DC37AE-B2B8-4887-B4DB-B2FFB5258D08}"/>
              </a:ext>
            </a:extLst>
          </p:cNvPr>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a:extLst>
              <a:ext uri="{FF2B5EF4-FFF2-40B4-BE49-F238E27FC236}">
                <a16:creationId xmlns:a16="http://schemas.microsoft.com/office/drawing/2014/main" id="{C33D6EBB-FB2D-4E16-B74D-202157E05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FFE14-F600-4945-B115-D8A02CBA27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42144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7CF6DF-E435-41DC-B650-BB79B32C3A2C}" type="slidenum">
              <a:rPr lang="fa-IR"/>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D2A7-68EB-4240-8886-7C2F1F1739E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50EBF8A-3CDF-406E-8FA8-23058FC612E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D5F8154-1EE1-4B50-B475-6527A43249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7A40DE2-9427-4163-95C2-CE300112D2E7}"/>
              </a:ext>
            </a:extLst>
          </p:cNvPr>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a:extLst>
              <a:ext uri="{FF2B5EF4-FFF2-40B4-BE49-F238E27FC236}">
                <a16:creationId xmlns:a16="http://schemas.microsoft.com/office/drawing/2014/main" id="{163881D5-F819-4DDF-A7B1-DAB4704EB9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894741-3707-4658-9669-22F8BAA682E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315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A3E4-683E-4688-8993-3B76A8606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7FEB7F-21A0-4B35-94BC-690BBCCB2F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BBB26-CF75-4384-B64C-17AAED28CA38}"/>
              </a:ext>
            </a:extLst>
          </p:cNvPr>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a:extLst>
              <a:ext uri="{FF2B5EF4-FFF2-40B4-BE49-F238E27FC236}">
                <a16:creationId xmlns:a16="http://schemas.microsoft.com/office/drawing/2014/main" id="{9B367436-904A-4BEF-ADEB-15B6D81D8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5D669-3738-40F3-A1CA-82256F1866E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087428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4A8E62-ADF2-4924-BF99-BFB6FFBF0F3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7D5608-C42A-42B7-B9C4-5FDCE95B045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DFD6F-7BA4-41C0-B4CB-37A8416894CE}"/>
              </a:ext>
            </a:extLst>
          </p:cNvPr>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a:extLst>
              <a:ext uri="{FF2B5EF4-FFF2-40B4-BE49-F238E27FC236}">
                <a16:creationId xmlns:a16="http://schemas.microsoft.com/office/drawing/2014/main" id="{16E6A0FF-339B-4F67-8A43-F6341914F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17E29-6065-4A4A-AA93-C24495C3DD0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889254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5A8944-9489-484A-B9F2-613E55DC5FC7}"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C81C3-FB92-44DA-889E-BF219FAC9C1E}" type="slidenum">
              <a:rPr lang="en-US" smtClean="0"/>
              <a:t>‹#›</a:t>
            </a:fld>
            <a:endParaRPr lang="en-US"/>
          </a:p>
        </p:txBody>
      </p:sp>
    </p:spTree>
    <p:extLst>
      <p:ext uri="{BB962C8B-B14F-4D97-AF65-F5344CB8AC3E}">
        <p14:creationId xmlns:p14="http://schemas.microsoft.com/office/powerpoint/2010/main" val="2501731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A8944-9489-484A-B9F2-613E55DC5FC7}"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C81C3-FB92-44DA-889E-BF219FAC9C1E}" type="slidenum">
              <a:rPr lang="en-US" smtClean="0"/>
              <a:t>‹#›</a:t>
            </a:fld>
            <a:endParaRPr lang="en-US"/>
          </a:p>
        </p:txBody>
      </p:sp>
    </p:spTree>
    <p:extLst>
      <p:ext uri="{BB962C8B-B14F-4D97-AF65-F5344CB8AC3E}">
        <p14:creationId xmlns:p14="http://schemas.microsoft.com/office/powerpoint/2010/main" val="3120485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5A8944-9489-484A-B9F2-613E55DC5FC7}"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C81C3-FB92-44DA-889E-BF219FAC9C1E}" type="slidenum">
              <a:rPr lang="en-US" smtClean="0"/>
              <a:t>‹#›</a:t>
            </a:fld>
            <a:endParaRPr lang="en-US"/>
          </a:p>
        </p:txBody>
      </p:sp>
    </p:spTree>
    <p:extLst>
      <p:ext uri="{BB962C8B-B14F-4D97-AF65-F5344CB8AC3E}">
        <p14:creationId xmlns:p14="http://schemas.microsoft.com/office/powerpoint/2010/main" val="4068269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5A8944-9489-484A-B9F2-613E55DC5FC7}"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C81C3-FB92-44DA-889E-BF219FAC9C1E}" type="slidenum">
              <a:rPr lang="en-US" smtClean="0"/>
              <a:t>‹#›</a:t>
            </a:fld>
            <a:endParaRPr lang="en-US"/>
          </a:p>
        </p:txBody>
      </p:sp>
    </p:spTree>
    <p:extLst>
      <p:ext uri="{BB962C8B-B14F-4D97-AF65-F5344CB8AC3E}">
        <p14:creationId xmlns:p14="http://schemas.microsoft.com/office/powerpoint/2010/main" val="218454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5A8944-9489-484A-B9F2-613E55DC5FC7}"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7C81C3-FB92-44DA-889E-BF219FAC9C1E}" type="slidenum">
              <a:rPr lang="en-US" smtClean="0"/>
              <a:t>‹#›</a:t>
            </a:fld>
            <a:endParaRPr lang="en-US"/>
          </a:p>
        </p:txBody>
      </p:sp>
    </p:spTree>
    <p:extLst>
      <p:ext uri="{BB962C8B-B14F-4D97-AF65-F5344CB8AC3E}">
        <p14:creationId xmlns:p14="http://schemas.microsoft.com/office/powerpoint/2010/main" val="3755261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A8944-9489-484A-B9F2-613E55DC5FC7}"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7C81C3-FB92-44DA-889E-BF219FAC9C1E}" type="slidenum">
              <a:rPr lang="en-US" smtClean="0"/>
              <a:t>‹#›</a:t>
            </a:fld>
            <a:endParaRPr lang="en-US"/>
          </a:p>
        </p:txBody>
      </p:sp>
    </p:spTree>
    <p:extLst>
      <p:ext uri="{BB962C8B-B14F-4D97-AF65-F5344CB8AC3E}">
        <p14:creationId xmlns:p14="http://schemas.microsoft.com/office/powerpoint/2010/main" val="4208400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A8944-9489-484A-B9F2-613E55DC5FC7}"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7C81C3-FB92-44DA-889E-BF219FAC9C1E}" type="slidenum">
              <a:rPr lang="en-US" smtClean="0"/>
              <a:t>‹#›</a:t>
            </a:fld>
            <a:endParaRPr lang="en-US"/>
          </a:p>
        </p:txBody>
      </p:sp>
    </p:spTree>
    <p:extLst>
      <p:ext uri="{BB962C8B-B14F-4D97-AF65-F5344CB8AC3E}">
        <p14:creationId xmlns:p14="http://schemas.microsoft.com/office/powerpoint/2010/main" val="118081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88427F-1C4C-49B6-860B-CEDAA09FCC45}" type="slidenum">
              <a:rPr lang="fa-IR"/>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5A8944-9489-484A-B9F2-613E55DC5FC7}"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C81C3-FB92-44DA-889E-BF219FAC9C1E}" type="slidenum">
              <a:rPr lang="en-US" smtClean="0"/>
              <a:t>‹#›</a:t>
            </a:fld>
            <a:endParaRPr lang="en-US"/>
          </a:p>
        </p:txBody>
      </p:sp>
    </p:spTree>
    <p:extLst>
      <p:ext uri="{BB962C8B-B14F-4D97-AF65-F5344CB8AC3E}">
        <p14:creationId xmlns:p14="http://schemas.microsoft.com/office/powerpoint/2010/main" val="1111904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5A8944-9489-484A-B9F2-613E55DC5FC7}"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C81C3-FB92-44DA-889E-BF219FAC9C1E}" type="slidenum">
              <a:rPr lang="en-US" smtClean="0"/>
              <a:t>‹#›</a:t>
            </a:fld>
            <a:endParaRPr lang="en-US"/>
          </a:p>
        </p:txBody>
      </p:sp>
    </p:spTree>
    <p:extLst>
      <p:ext uri="{BB962C8B-B14F-4D97-AF65-F5344CB8AC3E}">
        <p14:creationId xmlns:p14="http://schemas.microsoft.com/office/powerpoint/2010/main" val="4100656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A8944-9489-484A-B9F2-613E55DC5FC7}"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C81C3-FB92-44DA-889E-BF219FAC9C1E}" type="slidenum">
              <a:rPr lang="en-US" smtClean="0"/>
              <a:t>‹#›</a:t>
            </a:fld>
            <a:endParaRPr lang="en-US"/>
          </a:p>
        </p:txBody>
      </p:sp>
    </p:spTree>
    <p:extLst>
      <p:ext uri="{BB962C8B-B14F-4D97-AF65-F5344CB8AC3E}">
        <p14:creationId xmlns:p14="http://schemas.microsoft.com/office/powerpoint/2010/main" val="1837833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A8944-9489-484A-B9F2-613E55DC5FC7}"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C81C3-FB92-44DA-889E-BF219FAC9C1E}" type="slidenum">
              <a:rPr lang="en-US" smtClean="0"/>
              <a:t>‹#›</a:t>
            </a:fld>
            <a:endParaRPr lang="en-US"/>
          </a:p>
        </p:txBody>
      </p:sp>
    </p:spTree>
    <p:extLst>
      <p:ext uri="{BB962C8B-B14F-4D97-AF65-F5344CB8AC3E}">
        <p14:creationId xmlns:p14="http://schemas.microsoft.com/office/powerpoint/2010/main" val="3112597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B5EA8E-59E6-4DD9-A10B-3807FDC442F0}" type="slidenum">
              <a:rPr lang="fa-IR"/>
              <a:pPr>
                <a:defRPr/>
              </a:pPr>
              <a:t>‹#›</a:t>
            </a:fld>
            <a:endParaRPr lang="en-US"/>
          </a:p>
        </p:txBody>
      </p:sp>
    </p:spTree>
    <p:extLst>
      <p:ext uri="{BB962C8B-B14F-4D97-AF65-F5344CB8AC3E}">
        <p14:creationId xmlns:p14="http://schemas.microsoft.com/office/powerpoint/2010/main" val="2539227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20CBEA-5097-4F9E-9EFE-1115B31862D6}" type="slidenum">
              <a:rPr lang="fa-IR"/>
              <a:pPr>
                <a:defRPr/>
              </a:pPr>
              <a:t>‹#›</a:t>
            </a:fld>
            <a:endParaRPr lang="en-US"/>
          </a:p>
        </p:txBody>
      </p:sp>
    </p:spTree>
    <p:extLst>
      <p:ext uri="{BB962C8B-B14F-4D97-AF65-F5344CB8AC3E}">
        <p14:creationId xmlns:p14="http://schemas.microsoft.com/office/powerpoint/2010/main" val="3206265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0D6B5E-B8CE-4C67-A54B-E0B7D7100693}" type="slidenum">
              <a:rPr lang="fa-IR"/>
              <a:pPr>
                <a:defRPr/>
              </a:pPr>
              <a:t>‹#›</a:t>
            </a:fld>
            <a:endParaRPr lang="en-US"/>
          </a:p>
        </p:txBody>
      </p:sp>
    </p:spTree>
    <p:extLst>
      <p:ext uri="{BB962C8B-B14F-4D97-AF65-F5344CB8AC3E}">
        <p14:creationId xmlns:p14="http://schemas.microsoft.com/office/powerpoint/2010/main" val="3986899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E3979D-10F1-446C-A3B3-96DF86FE9CFA}" type="slidenum">
              <a:rPr lang="fa-IR"/>
              <a:pPr>
                <a:defRPr/>
              </a:pPr>
              <a:t>‹#›</a:t>
            </a:fld>
            <a:endParaRPr lang="en-US"/>
          </a:p>
        </p:txBody>
      </p:sp>
    </p:spTree>
    <p:extLst>
      <p:ext uri="{BB962C8B-B14F-4D97-AF65-F5344CB8AC3E}">
        <p14:creationId xmlns:p14="http://schemas.microsoft.com/office/powerpoint/2010/main" val="3212769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94FF00-5690-414C-A3C0-F7408D27B5B2}" type="slidenum">
              <a:rPr lang="fa-IR"/>
              <a:pPr>
                <a:defRPr/>
              </a:pPr>
              <a:t>‹#›</a:t>
            </a:fld>
            <a:endParaRPr lang="en-US"/>
          </a:p>
        </p:txBody>
      </p:sp>
    </p:spTree>
    <p:extLst>
      <p:ext uri="{BB962C8B-B14F-4D97-AF65-F5344CB8AC3E}">
        <p14:creationId xmlns:p14="http://schemas.microsoft.com/office/powerpoint/2010/main" val="3868152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F46125-1D82-4972-B678-F289BED27693}" type="slidenum">
              <a:rPr lang="fa-IR"/>
              <a:pPr>
                <a:defRPr/>
              </a:pPr>
              <a:t>‹#›</a:t>
            </a:fld>
            <a:endParaRPr lang="en-US"/>
          </a:p>
        </p:txBody>
      </p:sp>
    </p:spTree>
    <p:extLst>
      <p:ext uri="{BB962C8B-B14F-4D97-AF65-F5344CB8AC3E}">
        <p14:creationId xmlns:p14="http://schemas.microsoft.com/office/powerpoint/2010/main" val="262900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D60B94-DC10-4E4F-8AF2-03CF6A078836}" type="slidenum">
              <a:rPr lang="fa-IR"/>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9741CD-7055-4793-A2E1-C3A246F08D44}" type="slidenum">
              <a:rPr lang="fa-IR"/>
              <a:pPr>
                <a:defRPr/>
              </a:pPr>
              <a:t>‹#›</a:t>
            </a:fld>
            <a:endParaRPr lang="en-US"/>
          </a:p>
        </p:txBody>
      </p:sp>
    </p:spTree>
    <p:extLst>
      <p:ext uri="{BB962C8B-B14F-4D97-AF65-F5344CB8AC3E}">
        <p14:creationId xmlns:p14="http://schemas.microsoft.com/office/powerpoint/2010/main" val="4078473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9D92C8-AB71-4089-911D-4B18C743461A}" type="slidenum">
              <a:rPr lang="fa-IR"/>
              <a:pPr>
                <a:defRPr/>
              </a:pPr>
              <a:t>‹#›</a:t>
            </a:fld>
            <a:endParaRPr lang="en-US"/>
          </a:p>
        </p:txBody>
      </p:sp>
    </p:spTree>
    <p:extLst>
      <p:ext uri="{BB962C8B-B14F-4D97-AF65-F5344CB8AC3E}">
        <p14:creationId xmlns:p14="http://schemas.microsoft.com/office/powerpoint/2010/main" val="160572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C188D0-2BAB-47F2-8DE3-AD4754328BFA}" type="slidenum">
              <a:rPr lang="fa-IR"/>
              <a:pPr>
                <a:defRPr/>
              </a:pPr>
              <a:t>‹#›</a:t>
            </a:fld>
            <a:endParaRPr lang="en-US"/>
          </a:p>
        </p:txBody>
      </p:sp>
    </p:spTree>
    <p:extLst>
      <p:ext uri="{BB962C8B-B14F-4D97-AF65-F5344CB8AC3E}">
        <p14:creationId xmlns:p14="http://schemas.microsoft.com/office/powerpoint/2010/main" val="29880467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C73E74-52B0-491C-8298-8323DD084D37}" type="slidenum">
              <a:rPr lang="fa-IR"/>
              <a:pPr>
                <a:defRPr/>
              </a:pPr>
              <a:t>‹#›</a:t>
            </a:fld>
            <a:endParaRPr lang="en-US"/>
          </a:p>
        </p:txBody>
      </p:sp>
    </p:spTree>
    <p:extLst>
      <p:ext uri="{BB962C8B-B14F-4D97-AF65-F5344CB8AC3E}">
        <p14:creationId xmlns:p14="http://schemas.microsoft.com/office/powerpoint/2010/main" val="660971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502C89-5631-4CEB-9022-EFF37EA3BA75}" type="slidenum">
              <a:rPr lang="fa-IR"/>
              <a:pPr>
                <a:defRPr/>
              </a:pPr>
              <a:t>‹#›</a:t>
            </a:fld>
            <a:endParaRPr lang="en-US"/>
          </a:p>
        </p:txBody>
      </p:sp>
    </p:spTree>
    <p:extLst>
      <p:ext uri="{BB962C8B-B14F-4D97-AF65-F5344CB8AC3E}">
        <p14:creationId xmlns:p14="http://schemas.microsoft.com/office/powerpoint/2010/main" val="108367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FC7802-AC70-422A-BCF7-C8116ACD849B}" type="slidenum">
              <a:rPr lang="fa-IR"/>
              <a:pPr>
                <a:defRPr/>
              </a:pPr>
              <a:t>‹#›</a:t>
            </a:fld>
            <a:endParaRPr lang="en-US"/>
          </a:p>
        </p:txBody>
      </p:sp>
    </p:spTree>
    <p:extLst>
      <p:ext uri="{BB962C8B-B14F-4D97-AF65-F5344CB8AC3E}">
        <p14:creationId xmlns:p14="http://schemas.microsoft.com/office/powerpoint/2010/main" val="1663599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2B073B-FF9D-428A-9EE6-AC72EBE9FF67}" type="slidenum">
              <a:rPr lang="fa-IR"/>
              <a:pPr>
                <a:defRPr/>
              </a:pPr>
              <a:t>‹#›</a:t>
            </a:fld>
            <a:endParaRPr lang="en-US"/>
          </a:p>
        </p:txBody>
      </p:sp>
    </p:spTree>
    <p:extLst>
      <p:ext uri="{BB962C8B-B14F-4D97-AF65-F5344CB8AC3E}">
        <p14:creationId xmlns:p14="http://schemas.microsoft.com/office/powerpoint/2010/main" val="1626026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200D89-9C52-46B0-870C-D43EC78F9F67}" type="slidenum">
              <a:rPr lang="fa-IR"/>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61E445-A4C5-4C03-8E85-A2853BCC239E}" type="slidenum">
              <a:rPr lang="fa-IR"/>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1592E3-5EE9-424F-BA5D-3EA1CF445841}" type="slidenum">
              <a:rPr lang="fa-IR"/>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04468C-B44E-4360-A786-CEE51C59B24E}" type="slidenum">
              <a:rPr lang="fa-IR"/>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3834E-5D2F-4FE0-908B-F9C0F773D34F}" type="slidenum">
              <a:rPr lang="fa-IR"/>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D51B875-CA67-4786-803F-DFC8768CC24D}" type="slidenum">
              <a:rPr lang="fa-IR"/>
              <a:pPr>
                <a:defRPr/>
              </a:pPr>
              <a:t>‹#›</a:t>
            </a:fld>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D8F742-F65F-43CD-9CF5-FE78B7593FA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7A4F1E-4023-46CC-AC07-9CF0F0A9AC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216DB-0185-4070-B162-D05A2DEA842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11/17/2025</a:t>
            </a:fld>
            <a:endParaRPr lang="en-US"/>
          </a:p>
        </p:txBody>
      </p:sp>
      <p:sp>
        <p:nvSpPr>
          <p:cNvPr id="5" name="Footer Placeholder 4">
            <a:extLst>
              <a:ext uri="{FF2B5EF4-FFF2-40B4-BE49-F238E27FC236}">
                <a16:creationId xmlns:a16="http://schemas.microsoft.com/office/drawing/2014/main" id="{AEA87AB0-94A1-4FDF-A050-778B0E473BE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14B72-8DF3-4E5A-8312-F8F0B36324A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0876052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A8944-9489-484A-B9F2-613E55DC5FC7}" type="datetimeFigureOut">
              <a:rPr lang="en-US" smtClean="0"/>
              <a:t>11/17/2025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C81C3-FB92-44DA-889E-BF219FAC9C1E}" type="slidenum">
              <a:rPr lang="en-US" smtClean="0"/>
              <a:t>‹#›</a:t>
            </a:fld>
            <a:endParaRPr lang="en-US"/>
          </a:p>
        </p:txBody>
      </p:sp>
    </p:spTree>
    <p:extLst>
      <p:ext uri="{BB962C8B-B14F-4D97-AF65-F5344CB8AC3E}">
        <p14:creationId xmlns:p14="http://schemas.microsoft.com/office/powerpoint/2010/main" val="143674522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BB298AD-51DF-4991-99F7-AAFD40D81AC0}" type="slidenum">
              <a:rPr lang="fa-IR"/>
              <a:pPr>
                <a:defRPr/>
              </a:pPr>
              <a:t>‹#›</a:t>
            </a:fld>
            <a:endParaRPr lang="en-US"/>
          </a:p>
        </p:txBody>
      </p:sp>
    </p:spTree>
    <p:extLst>
      <p:ext uri="{BB962C8B-B14F-4D97-AF65-F5344CB8AC3E}">
        <p14:creationId xmlns:p14="http://schemas.microsoft.com/office/powerpoint/2010/main" val="84344656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2060575"/>
            <a:ext cx="8229600" cy="1944688"/>
          </a:xfrm>
        </p:spPr>
        <p:txBody>
          <a:bodyPr/>
          <a:lstStyle/>
          <a:p>
            <a:pPr eaLnBrk="1" hangingPunct="1"/>
            <a:r>
              <a:rPr lang="en-US" sz="6000" dirty="0"/>
              <a:t>MALDI-TOF 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9144000" cy="5536837"/>
          </a:xfrm>
          <a:prstGeom prst="rect">
            <a:avLst/>
          </a:prstGeom>
        </p:spPr>
        <p:txBody>
          <a:bodyPr wrap="square">
            <a:spAutoFit/>
          </a:bodyPr>
          <a:lstStyle/>
          <a:p>
            <a:pPr algn="just">
              <a:lnSpc>
                <a:spcPct val="200000"/>
              </a:lnSpc>
            </a:pPr>
            <a:r>
              <a:rPr lang="en-US" sz="2000" dirty="0"/>
              <a:t>Another modification of “surface-MALDI” is the preparation of neat </a:t>
            </a:r>
            <a:r>
              <a:rPr lang="en-US" sz="2000" dirty="0" err="1"/>
              <a:t>analyte</a:t>
            </a:r>
            <a:r>
              <a:rPr lang="en-US" sz="2000" dirty="0"/>
              <a:t> samples on highly </a:t>
            </a:r>
            <a:r>
              <a:rPr lang="en-US" sz="2000" dirty="0">
                <a:solidFill>
                  <a:srgbClr val="FF0000"/>
                </a:solidFill>
              </a:rPr>
              <a:t>porous silicon surfaces</a:t>
            </a:r>
            <a:r>
              <a:rPr lang="en-US" sz="2000" dirty="0"/>
              <a:t>. This </a:t>
            </a:r>
            <a:r>
              <a:rPr lang="en-US" sz="2000" dirty="0">
                <a:solidFill>
                  <a:srgbClr val="FF0000"/>
                </a:solidFill>
              </a:rPr>
              <a:t>desorption ionization on silicon (DIOS) </a:t>
            </a:r>
            <a:r>
              <a:rPr lang="en-US" sz="2000" dirty="0"/>
              <a:t>technique was introduced by Wei et al. in 1999 and has been shown meaningful for molecules in the </a:t>
            </a:r>
            <a:r>
              <a:rPr lang="en-US" sz="2000" dirty="0">
                <a:solidFill>
                  <a:srgbClr val="FF0000"/>
                </a:solidFill>
              </a:rPr>
              <a:t>low (matrix) mass range</a:t>
            </a:r>
            <a:r>
              <a:rPr lang="en-US" sz="2000" dirty="0"/>
              <a:t>. </a:t>
            </a:r>
          </a:p>
          <a:p>
            <a:pPr algn="just">
              <a:lnSpc>
                <a:spcPct val="200000"/>
              </a:lnSpc>
            </a:pPr>
            <a:r>
              <a:rPr lang="en-US" sz="2000" dirty="0"/>
              <a:t>The upper mass limit of DIOS is in the low </a:t>
            </a:r>
            <a:r>
              <a:rPr lang="en-US" sz="2000" dirty="0" err="1"/>
              <a:t>kilodalton</a:t>
            </a:r>
            <a:r>
              <a:rPr lang="en-US" sz="2000" dirty="0"/>
              <a:t> range. A so far not satisfactorily resolved problem of the technique is a </a:t>
            </a:r>
            <a:r>
              <a:rPr lang="en-US" sz="2000" dirty="0">
                <a:solidFill>
                  <a:srgbClr val="FF0000"/>
                </a:solidFill>
              </a:rPr>
              <a:t>poor reproducibility</a:t>
            </a:r>
            <a:r>
              <a:rPr lang="en-US" sz="2000" dirty="0"/>
              <a:t> from chip to chip. Because of the different mechanisms and their minor analytical relevance, compared to conventional MALDI with chemical matrixes, the surface-MALDI approaches will not be further addressed.</a:t>
            </a:r>
          </a:p>
        </p:txBody>
      </p:sp>
    </p:spTree>
    <p:extLst>
      <p:ext uri="{BB962C8B-B14F-4D97-AF65-F5344CB8AC3E}">
        <p14:creationId xmlns:p14="http://schemas.microsoft.com/office/powerpoint/2010/main" val="42048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47625" y="-130270"/>
            <a:ext cx="8229600" cy="1143000"/>
          </a:xfrm>
        </p:spPr>
        <p:txBody>
          <a:bodyPr/>
          <a:lstStyle/>
          <a:p>
            <a:r>
              <a:rPr lang="en-US" dirty="0" err="1"/>
              <a:t>Analyte</a:t>
            </a:r>
            <a:r>
              <a:rPr lang="en-US" dirty="0"/>
              <a:t> Incorporation </a:t>
            </a:r>
          </a:p>
        </p:txBody>
      </p:sp>
      <p:sp>
        <p:nvSpPr>
          <p:cNvPr id="20483" name="Content Placeholder 2"/>
          <p:cNvSpPr>
            <a:spLocks noGrp="1"/>
          </p:cNvSpPr>
          <p:nvPr>
            <p:ph idx="1"/>
          </p:nvPr>
        </p:nvSpPr>
        <p:spPr>
          <a:xfrm>
            <a:off x="24031" y="1051677"/>
            <a:ext cx="9144000" cy="1685925"/>
          </a:xfrm>
        </p:spPr>
        <p:txBody>
          <a:bodyPr/>
          <a:lstStyle/>
          <a:p>
            <a:pPr algn="just">
              <a:lnSpc>
                <a:spcPct val="150000"/>
              </a:lnSpc>
              <a:buFontTx/>
              <a:buNone/>
            </a:pPr>
            <a:r>
              <a:rPr lang="en-US" sz="2000" dirty="0"/>
              <a:t>In a typical </a:t>
            </a:r>
            <a:r>
              <a:rPr lang="en-US" sz="2000" dirty="0">
                <a:solidFill>
                  <a:srgbClr val="FF0000"/>
                </a:solidFill>
              </a:rPr>
              <a:t>UV</a:t>
            </a:r>
            <a:r>
              <a:rPr lang="en-US" sz="2000" dirty="0"/>
              <a:t>-MALDI sample preparation small volumes of an about 10</a:t>
            </a:r>
            <a:r>
              <a:rPr lang="en-US" sz="2000" baseline="30000" dirty="0"/>
              <a:t>−6</a:t>
            </a:r>
            <a:r>
              <a:rPr lang="en-US" sz="2000" dirty="0"/>
              <a:t> M solution of the </a:t>
            </a:r>
            <a:r>
              <a:rPr lang="en-US" sz="2000" dirty="0" err="1"/>
              <a:t>analyte</a:t>
            </a:r>
            <a:r>
              <a:rPr lang="en-US" sz="2000" dirty="0"/>
              <a:t> and a near-saturated (ca. 0.1 M) solution of the matrix are mixed; the solvent is then evaporated before the sample can be introduced into the vacuum of the mass spectrometer.</a:t>
            </a:r>
          </a:p>
        </p:txBody>
      </p:sp>
      <p:grpSp>
        <p:nvGrpSpPr>
          <p:cNvPr id="4" name="Group 2"/>
          <p:cNvGrpSpPr>
            <a:grpSpLocks/>
          </p:cNvGrpSpPr>
          <p:nvPr/>
        </p:nvGrpSpPr>
        <p:grpSpPr bwMode="auto">
          <a:xfrm>
            <a:off x="0" y="2420888"/>
            <a:ext cx="11340752" cy="4176464"/>
            <a:chOff x="-9" y="354"/>
            <a:chExt cx="7215" cy="3717"/>
          </a:xfrm>
        </p:grpSpPr>
        <p:sp>
          <p:nvSpPr>
            <p:cNvPr id="6" name="Rectangle 5"/>
            <p:cNvSpPr>
              <a:spLocks noChangeArrowheads="1"/>
            </p:cNvSpPr>
            <p:nvPr/>
          </p:nvSpPr>
          <p:spPr bwMode="auto">
            <a:xfrm>
              <a:off x="-9" y="1596"/>
              <a:ext cx="5760" cy="0"/>
            </a:xfrm>
            <a:prstGeom prst="rect">
              <a:avLst/>
            </a:prstGeom>
            <a:noFill/>
            <a:ln w="9525">
              <a:noFill/>
              <a:miter lim="800000"/>
              <a:headEnd/>
              <a:tailEnd/>
            </a:ln>
          </p:spPr>
          <p:txBody>
            <a:bodyPr>
              <a:spAutoFit/>
            </a:bodyPr>
            <a:lstStyle/>
            <a:p>
              <a:endParaRPr lang="en-US"/>
            </a:p>
          </p:txBody>
        </p:sp>
        <p:sp>
          <p:nvSpPr>
            <p:cNvPr id="7" name="Rectangle 6"/>
            <p:cNvSpPr>
              <a:spLocks noChangeArrowheads="1"/>
            </p:cNvSpPr>
            <p:nvPr/>
          </p:nvSpPr>
          <p:spPr bwMode="auto">
            <a:xfrm>
              <a:off x="1446" y="1329"/>
              <a:ext cx="5760" cy="0"/>
            </a:xfrm>
            <a:prstGeom prst="rect">
              <a:avLst/>
            </a:prstGeom>
            <a:noFill/>
            <a:ln w="9525">
              <a:noFill/>
              <a:miter lim="800000"/>
              <a:headEnd/>
              <a:tailEnd/>
            </a:ln>
          </p:spPr>
          <p:txBody>
            <a:bodyPr>
              <a:spAutoFit/>
            </a:bodyPr>
            <a:lstStyle/>
            <a:p>
              <a:endParaRPr lang="en-US"/>
            </a:p>
          </p:txBody>
        </p:sp>
        <p:sp>
          <p:nvSpPr>
            <p:cNvPr id="8" name="Rectangle 7"/>
            <p:cNvSpPr>
              <a:spLocks noChangeArrowheads="1"/>
            </p:cNvSpPr>
            <p:nvPr/>
          </p:nvSpPr>
          <p:spPr bwMode="auto">
            <a:xfrm>
              <a:off x="670" y="354"/>
              <a:ext cx="1534" cy="0"/>
            </a:xfrm>
            <a:prstGeom prst="rect">
              <a:avLst/>
            </a:prstGeom>
            <a:noFill/>
            <a:ln w="9525">
              <a:noFill/>
              <a:miter lim="800000"/>
              <a:headEnd/>
              <a:tailEnd/>
            </a:ln>
          </p:spPr>
          <p:txBody>
            <a:bodyPr wrap="none">
              <a:spAutoFit/>
            </a:bodyPr>
            <a:lstStyle/>
            <a:p>
              <a:endParaRPr lang="en-US"/>
            </a:p>
          </p:txBody>
        </p:sp>
        <p:sp>
          <p:nvSpPr>
            <p:cNvPr id="9" name="Rectangle 8"/>
            <p:cNvSpPr>
              <a:spLocks noChangeArrowheads="1"/>
            </p:cNvSpPr>
            <p:nvPr/>
          </p:nvSpPr>
          <p:spPr bwMode="auto">
            <a:xfrm>
              <a:off x="670" y="354"/>
              <a:ext cx="1534" cy="0"/>
            </a:xfrm>
            <a:prstGeom prst="rect">
              <a:avLst/>
            </a:prstGeom>
            <a:noFill/>
            <a:ln w="9525">
              <a:noFill/>
              <a:miter lim="800000"/>
              <a:headEnd/>
              <a:tailEnd/>
            </a:ln>
          </p:spPr>
          <p:txBody>
            <a:bodyPr wrap="none">
              <a:spAutoFit/>
            </a:bodyPr>
            <a:lstStyle/>
            <a:p>
              <a:endParaRPr lang="en-US"/>
            </a:p>
          </p:txBody>
        </p:sp>
        <p:sp>
          <p:nvSpPr>
            <p:cNvPr id="10" name="Rectangle 9"/>
            <p:cNvSpPr>
              <a:spLocks noChangeArrowheads="1"/>
            </p:cNvSpPr>
            <p:nvPr/>
          </p:nvSpPr>
          <p:spPr bwMode="auto">
            <a:xfrm>
              <a:off x="670" y="354"/>
              <a:ext cx="1534" cy="0"/>
            </a:xfrm>
            <a:prstGeom prst="rect">
              <a:avLst/>
            </a:prstGeom>
            <a:noFill/>
            <a:ln w="9525">
              <a:noFill/>
              <a:miter lim="800000"/>
              <a:headEnd/>
              <a:tailEnd/>
            </a:ln>
          </p:spPr>
          <p:txBody>
            <a:bodyPr wrap="none">
              <a:spAutoFit/>
            </a:bodyPr>
            <a:lstStyle/>
            <a:p>
              <a:endParaRPr lang="en-US"/>
            </a:p>
          </p:txBody>
        </p:sp>
        <p:sp>
          <p:nvSpPr>
            <p:cNvPr id="11" name="Rectangle 10"/>
            <p:cNvSpPr>
              <a:spLocks noChangeArrowheads="1"/>
            </p:cNvSpPr>
            <p:nvPr/>
          </p:nvSpPr>
          <p:spPr bwMode="auto">
            <a:xfrm>
              <a:off x="670" y="354"/>
              <a:ext cx="1534" cy="0"/>
            </a:xfrm>
            <a:prstGeom prst="rect">
              <a:avLst/>
            </a:prstGeom>
            <a:noFill/>
            <a:ln w="9525">
              <a:noFill/>
              <a:miter lim="800000"/>
              <a:headEnd/>
              <a:tailEnd/>
            </a:ln>
          </p:spPr>
          <p:txBody>
            <a:bodyPr wrap="none">
              <a:spAutoFit/>
            </a:bodyPr>
            <a:lstStyle/>
            <a:p>
              <a:endParaRPr lang="en-US"/>
            </a:p>
          </p:txBody>
        </p:sp>
        <p:sp>
          <p:nvSpPr>
            <p:cNvPr id="12" name="Rectangle 11"/>
            <p:cNvSpPr>
              <a:spLocks noChangeArrowheads="1"/>
            </p:cNvSpPr>
            <p:nvPr/>
          </p:nvSpPr>
          <p:spPr bwMode="auto">
            <a:xfrm>
              <a:off x="670" y="354"/>
              <a:ext cx="1534" cy="0"/>
            </a:xfrm>
            <a:prstGeom prst="rect">
              <a:avLst/>
            </a:prstGeom>
            <a:noFill/>
            <a:ln w="9525">
              <a:noFill/>
              <a:miter lim="800000"/>
              <a:headEnd/>
              <a:tailEnd/>
            </a:ln>
          </p:spPr>
          <p:txBody>
            <a:bodyPr wrap="none">
              <a:spAutoFit/>
            </a:bodyPr>
            <a:lstStyle/>
            <a:p>
              <a:endParaRPr lang="en-US"/>
            </a:p>
          </p:txBody>
        </p:sp>
        <p:sp>
          <p:nvSpPr>
            <p:cNvPr id="13" name="Rectangle 12"/>
            <p:cNvSpPr>
              <a:spLocks noChangeArrowheads="1"/>
            </p:cNvSpPr>
            <p:nvPr/>
          </p:nvSpPr>
          <p:spPr bwMode="auto">
            <a:xfrm>
              <a:off x="670" y="354"/>
              <a:ext cx="1534" cy="0"/>
            </a:xfrm>
            <a:prstGeom prst="rect">
              <a:avLst/>
            </a:prstGeom>
            <a:noFill/>
            <a:ln w="9525">
              <a:noFill/>
              <a:miter lim="800000"/>
              <a:headEnd/>
              <a:tailEnd/>
            </a:ln>
          </p:spPr>
          <p:txBody>
            <a:bodyPr wrap="none">
              <a:spAutoFit/>
            </a:bodyPr>
            <a:lstStyle/>
            <a:p>
              <a:endParaRPr lang="en-US"/>
            </a:p>
          </p:txBody>
        </p:sp>
        <p:sp>
          <p:nvSpPr>
            <p:cNvPr id="14" name="Rectangle 13"/>
            <p:cNvSpPr>
              <a:spLocks noChangeArrowheads="1"/>
            </p:cNvSpPr>
            <p:nvPr/>
          </p:nvSpPr>
          <p:spPr bwMode="auto">
            <a:xfrm>
              <a:off x="670" y="354"/>
              <a:ext cx="1534" cy="0"/>
            </a:xfrm>
            <a:prstGeom prst="rect">
              <a:avLst/>
            </a:prstGeom>
            <a:noFill/>
            <a:ln w="9525">
              <a:noFill/>
              <a:miter lim="800000"/>
              <a:headEnd/>
              <a:tailEnd/>
            </a:ln>
          </p:spPr>
          <p:txBody>
            <a:bodyPr wrap="none">
              <a:spAutoFit/>
            </a:bodyPr>
            <a:lstStyle/>
            <a:p>
              <a:endParaRPr lang="en-US"/>
            </a:p>
          </p:txBody>
        </p:sp>
        <p:sp>
          <p:nvSpPr>
            <p:cNvPr id="15" name="Rectangle 14"/>
            <p:cNvSpPr>
              <a:spLocks noChangeArrowheads="1"/>
            </p:cNvSpPr>
            <p:nvPr/>
          </p:nvSpPr>
          <p:spPr bwMode="auto">
            <a:xfrm>
              <a:off x="0" y="1929"/>
              <a:ext cx="5760" cy="0"/>
            </a:xfrm>
            <a:prstGeom prst="rect">
              <a:avLst/>
            </a:prstGeom>
            <a:noFill/>
            <a:ln w="9525">
              <a:noFill/>
              <a:miter lim="800000"/>
              <a:headEnd/>
              <a:tailEnd/>
            </a:ln>
          </p:spPr>
          <p:txBody>
            <a:bodyPr wrap="none" anchor="ctr">
              <a:spAutoFit/>
            </a:bodyPr>
            <a:lstStyle/>
            <a:p>
              <a:endParaRPr lang="en-US"/>
            </a:p>
          </p:txBody>
        </p:sp>
        <p:sp>
          <p:nvSpPr>
            <p:cNvPr id="16" name="Rectangle 15"/>
            <p:cNvSpPr>
              <a:spLocks noChangeArrowheads="1"/>
            </p:cNvSpPr>
            <p:nvPr/>
          </p:nvSpPr>
          <p:spPr bwMode="auto">
            <a:xfrm>
              <a:off x="0" y="1899"/>
              <a:ext cx="5760" cy="0"/>
            </a:xfrm>
            <a:prstGeom prst="rect">
              <a:avLst/>
            </a:prstGeom>
            <a:noFill/>
            <a:ln w="9525">
              <a:noFill/>
              <a:miter lim="800000"/>
              <a:headEnd/>
              <a:tailEnd/>
            </a:ln>
          </p:spPr>
          <p:txBody>
            <a:bodyPr wrap="none" anchor="ctr">
              <a:spAutoFit/>
            </a:bodyPr>
            <a:lstStyle/>
            <a:p>
              <a:endParaRPr lang="en-US"/>
            </a:p>
          </p:txBody>
        </p:sp>
        <p:sp>
          <p:nvSpPr>
            <p:cNvPr id="17" name="Rectangle 16"/>
            <p:cNvSpPr>
              <a:spLocks noChangeArrowheads="1"/>
            </p:cNvSpPr>
            <p:nvPr/>
          </p:nvSpPr>
          <p:spPr bwMode="auto">
            <a:xfrm>
              <a:off x="0" y="1854"/>
              <a:ext cx="5760" cy="0"/>
            </a:xfrm>
            <a:prstGeom prst="rect">
              <a:avLst/>
            </a:prstGeom>
            <a:noFill/>
            <a:ln w="9525">
              <a:noFill/>
              <a:miter lim="800000"/>
              <a:headEnd/>
              <a:tailEnd/>
            </a:ln>
          </p:spPr>
          <p:txBody>
            <a:bodyPr wrap="none" anchor="ctr">
              <a:spAutoFit/>
            </a:bodyPr>
            <a:lstStyle/>
            <a:p>
              <a:endParaRPr lang="en-US"/>
            </a:p>
          </p:txBody>
        </p:sp>
        <p:sp>
          <p:nvSpPr>
            <p:cNvPr id="18" name="Rectangle 17"/>
            <p:cNvSpPr>
              <a:spLocks noChangeArrowheads="1"/>
            </p:cNvSpPr>
            <p:nvPr/>
          </p:nvSpPr>
          <p:spPr bwMode="auto">
            <a:xfrm>
              <a:off x="0" y="1857"/>
              <a:ext cx="5760" cy="0"/>
            </a:xfrm>
            <a:prstGeom prst="rect">
              <a:avLst/>
            </a:prstGeom>
            <a:noFill/>
            <a:ln w="9525">
              <a:noFill/>
              <a:miter lim="800000"/>
              <a:headEnd/>
              <a:tailEnd/>
            </a:ln>
          </p:spPr>
          <p:txBody>
            <a:bodyPr wrap="none" anchor="ctr">
              <a:spAutoFit/>
            </a:bodyPr>
            <a:lstStyle/>
            <a:p>
              <a:endParaRPr lang="en-US"/>
            </a:p>
          </p:txBody>
        </p:sp>
        <p:sp>
          <p:nvSpPr>
            <p:cNvPr id="19" name="Rectangle 18"/>
            <p:cNvSpPr>
              <a:spLocks noChangeArrowheads="1"/>
            </p:cNvSpPr>
            <p:nvPr/>
          </p:nvSpPr>
          <p:spPr bwMode="auto">
            <a:xfrm>
              <a:off x="0" y="1920"/>
              <a:ext cx="5760" cy="0"/>
            </a:xfrm>
            <a:prstGeom prst="rect">
              <a:avLst/>
            </a:prstGeom>
            <a:noFill/>
            <a:ln w="9525">
              <a:noFill/>
              <a:miter lim="800000"/>
              <a:headEnd/>
              <a:tailEnd/>
            </a:ln>
          </p:spPr>
          <p:txBody>
            <a:bodyPr wrap="none" anchor="ctr">
              <a:spAutoFit/>
            </a:bodyPr>
            <a:lstStyle/>
            <a:p>
              <a:endParaRPr lang="en-US"/>
            </a:p>
          </p:txBody>
        </p:sp>
        <p:sp>
          <p:nvSpPr>
            <p:cNvPr id="20" name="Rectangle 19"/>
            <p:cNvSpPr>
              <a:spLocks noChangeArrowheads="1"/>
            </p:cNvSpPr>
            <p:nvPr/>
          </p:nvSpPr>
          <p:spPr bwMode="auto">
            <a:xfrm>
              <a:off x="0" y="1881"/>
              <a:ext cx="5760" cy="0"/>
            </a:xfrm>
            <a:prstGeom prst="rect">
              <a:avLst/>
            </a:prstGeom>
            <a:noFill/>
            <a:ln w="9525">
              <a:noFill/>
              <a:miter lim="800000"/>
              <a:headEnd/>
              <a:tailEnd/>
            </a:ln>
          </p:spPr>
          <p:txBody>
            <a:bodyPr wrap="none" anchor="ctr">
              <a:spAutoFit/>
            </a:bodyPr>
            <a:lstStyle/>
            <a:p>
              <a:endParaRPr lang="en-US"/>
            </a:p>
          </p:txBody>
        </p:sp>
        <p:grpSp>
          <p:nvGrpSpPr>
            <p:cNvPr id="21" name="Group 20"/>
            <p:cNvGrpSpPr>
              <a:grpSpLocks/>
            </p:cNvGrpSpPr>
            <p:nvPr/>
          </p:nvGrpSpPr>
          <p:grpSpPr bwMode="auto">
            <a:xfrm>
              <a:off x="930" y="1525"/>
              <a:ext cx="3939" cy="2034"/>
              <a:chOff x="930" y="1525"/>
              <a:chExt cx="3939" cy="2034"/>
            </a:xfrm>
          </p:grpSpPr>
          <p:sp>
            <p:nvSpPr>
              <p:cNvPr id="23" name="Freeform 21"/>
              <p:cNvSpPr>
                <a:spLocks/>
              </p:cNvSpPr>
              <p:nvPr/>
            </p:nvSpPr>
            <p:spPr bwMode="auto">
              <a:xfrm>
                <a:off x="1825" y="1563"/>
                <a:ext cx="1" cy="412"/>
              </a:xfrm>
              <a:custGeom>
                <a:avLst/>
                <a:gdLst>
                  <a:gd name="T0" fmla="*/ 0 w 1"/>
                  <a:gd name="T1" fmla="*/ 0 h 55"/>
                  <a:gd name="T2" fmla="*/ 0 w 1"/>
                  <a:gd name="T3" fmla="*/ 2147483647 h 55"/>
                  <a:gd name="T4" fmla="*/ 0 60000 65536"/>
                  <a:gd name="T5" fmla="*/ 0 60000 65536"/>
                  <a:gd name="T6" fmla="*/ 0 w 1"/>
                  <a:gd name="T7" fmla="*/ 0 h 55"/>
                  <a:gd name="T8" fmla="*/ 1 w 1"/>
                  <a:gd name="T9" fmla="*/ 55 h 55"/>
                </a:gdLst>
                <a:ahLst/>
                <a:cxnLst>
                  <a:cxn ang="T4">
                    <a:pos x="T0" y="T1"/>
                  </a:cxn>
                  <a:cxn ang="T5">
                    <a:pos x="T2" y="T3"/>
                  </a:cxn>
                </a:cxnLst>
                <a:rect l="T6" t="T7" r="T8" b="T9"/>
                <a:pathLst>
                  <a:path w="1" h="55">
                    <a:moveTo>
                      <a:pt x="0" y="0"/>
                    </a:moveTo>
                    <a:cubicBezTo>
                      <a:pt x="0" y="55"/>
                      <a:pt x="0" y="55"/>
                      <a:pt x="0" y="55"/>
                    </a:cubicBezTo>
                  </a:path>
                </a:pathLst>
              </a:custGeom>
              <a:noFill/>
              <a:ln w="0">
                <a:solidFill>
                  <a:srgbClr val="25221E"/>
                </a:solidFill>
                <a:round/>
                <a:headEnd/>
                <a:tailEnd/>
              </a:ln>
            </p:spPr>
            <p:txBody>
              <a:bodyPr/>
              <a:lstStyle/>
              <a:p>
                <a:endParaRPr lang="en-US"/>
              </a:p>
            </p:txBody>
          </p:sp>
          <p:sp>
            <p:nvSpPr>
              <p:cNvPr id="24" name="Freeform 22"/>
              <p:cNvSpPr>
                <a:spLocks/>
              </p:cNvSpPr>
              <p:nvPr/>
            </p:nvSpPr>
            <p:spPr bwMode="auto">
              <a:xfrm>
                <a:off x="2030" y="1563"/>
                <a:ext cx="1" cy="412"/>
              </a:xfrm>
              <a:custGeom>
                <a:avLst/>
                <a:gdLst>
                  <a:gd name="T0" fmla="*/ 0 w 1"/>
                  <a:gd name="T1" fmla="*/ 0 h 55"/>
                  <a:gd name="T2" fmla="*/ 0 w 1"/>
                  <a:gd name="T3" fmla="*/ 2147483647 h 55"/>
                  <a:gd name="T4" fmla="*/ 0 60000 65536"/>
                  <a:gd name="T5" fmla="*/ 0 60000 65536"/>
                  <a:gd name="T6" fmla="*/ 0 w 1"/>
                  <a:gd name="T7" fmla="*/ 0 h 55"/>
                  <a:gd name="T8" fmla="*/ 1 w 1"/>
                  <a:gd name="T9" fmla="*/ 55 h 55"/>
                </a:gdLst>
                <a:ahLst/>
                <a:cxnLst>
                  <a:cxn ang="T4">
                    <a:pos x="T0" y="T1"/>
                  </a:cxn>
                  <a:cxn ang="T5">
                    <a:pos x="T2" y="T3"/>
                  </a:cxn>
                </a:cxnLst>
                <a:rect l="T6" t="T7" r="T8" b="T9"/>
                <a:pathLst>
                  <a:path w="1" h="55">
                    <a:moveTo>
                      <a:pt x="0" y="0"/>
                    </a:moveTo>
                    <a:cubicBezTo>
                      <a:pt x="0" y="55"/>
                      <a:pt x="0" y="55"/>
                      <a:pt x="0" y="55"/>
                    </a:cubicBezTo>
                  </a:path>
                </a:pathLst>
              </a:custGeom>
              <a:noFill/>
              <a:ln w="0">
                <a:solidFill>
                  <a:srgbClr val="25221E"/>
                </a:solidFill>
                <a:round/>
                <a:headEnd/>
                <a:tailEnd/>
              </a:ln>
            </p:spPr>
            <p:txBody>
              <a:bodyPr/>
              <a:lstStyle/>
              <a:p>
                <a:endParaRPr lang="en-US"/>
              </a:p>
            </p:txBody>
          </p:sp>
          <p:sp>
            <p:nvSpPr>
              <p:cNvPr id="25" name="Freeform 23"/>
              <p:cNvSpPr>
                <a:spLocks/>
              </p:cNvSpPr>
              <p:nvPr/>
            </p:nvSpPr>
            <p:spPr bwMode="auto">
              <a:xfrm>
                <a:off x="1825" y="1975"/>
                <a:ext cx="205" cy="256"/>
              </a:xfrm>
              <a:custGeom>
                <a:avLst/>
                <a:gdLst>
                  <a:gd name="T0" fmla="*/ 39062495 w 41"/>
                  <a:gd name="T1" fmla="*/ 2147483647 h 34"/>
                  <a:gd name="T2" fmla="*/ 58593718 w 41"/>
                  <a:gd name="T3" fmla="*/ 1322448905 h 34"/>
                  <a:gd name="T4" fmla="*/ 80078070 w 41"/>
                  <a:gd name="T5" fmla="*/ 0 h 34"/>
                  <a:gd name="T6" fmla="*/ 39062495 w 41"/>
                  <a:gd name="T7" fmla="*/ 0 h 34"/>
                  <a:gd name="T8" fmla="*/ 0 w 41"/>
                  <a:gd name="T9" fmla="*/ 0 h 34"/>
                  <a:gd name="T10" fmla="*/ 19531248 w 41"/>
                  <a:gd name="T11" fmla="*/ 1322448905 h 34"/>
                  <a:gd name="T12" fmla="*/ 39062495 w 41"/>
                  <a:gd name="T13" fmla="*/ 2147483647 h 34"/>
                  <a:gd name="T14" fmla="*/ 0 60000 65536"/>
                  <a:gd name="T15" fmla="*/ 0 60000 65536"/>
                  <a:gd name="T16" fmla="*/ 0 60000 65536"/>
                  <a:gd name="T17" fmla="*/ 0 60000 65536"/>
                  <a:gd name="T18" fmla="*/ 0 60000 65536"/>
                  <a:gd name="T19" fmla="*/ 0 60000 65536"/>
                  <a:gd name="T20" fmla="*/ 0 60000 65536"/>
                  <a:gd name="T21" fmla="*/ 0 w 41"/>
                  <a:gd name="T22" fmla="*/ 0 h 34"/>
                  <a:gd name="T23" fmla="*/ 41 w 4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4">
                    <a:moveTo>
                      <a:pt x="20" y="34"/>
                    </a:moveTo>
                    <a:lnTo>
                      <a:pt x="30" y="17"/>
                    </a:lnTo>
                    <a:lnTo>
                      <a:pt x="41" y="0"/>
                    </a:lnTo>
                    <a:lnTo>
                      <a:pt x="20" y="0"/>
                    </a:lnTo>
                    <a:lnTo>
                      <a:pt x="0" y="0"/>
                    </a:lnTo>
                    <a:lnTo>
                      <a:pt x="10" y="17"/>
                    </a:lnTo>
                    <a:lnTo>
                      <a:pt x="20" y="34"/>
                    </a:lnTo>
                    <a:close/>
                  </a:path>
                </a:pathLst>
              </a:custGeom>
              <a:solidFill>
                <a:srgbClr val="FDFA00"/>
              </a:solidFill>
              <a:ln w="9525">
                <a:noFill/>
                <a:round/>
                <a:headEnd/>
                <a:tailEnd/>
              </a:ln>
            </p:spPr>
            <p:txBody>
              <a:bodyPr/>
              <a:lstStyle/>
              <a:p>
                <a:endParaRPr lang="en-US"/>
              </a:p>
            </p:txBody>
          </p:sp>
          <p:sp>
            <p:nvSpPr>
              <p:cNvPr id="26" name="Freeform 24"/>
              <p:cNvSpPr>
                <a:spLocks/>
              </p:cNvSpPr>
              <p:nvPr/>
            </p:nvSpPr>
            <p:spPr bwMode="auto">
              <a:xfrm>
                <a:off x="1825" y="1975"/>
                <a:ext cx="205" cy="256"/>
              </a:xfrm>
              <a:custGeom>
                <a:avLst/>
                <a:gdLst>
                  <a:gd name="T0" fmla="*/ 39062495 w 41"/>
                  <a:gd name="T1" fmla="*/ 2147483647 h 34"/>
                  <a:gd name="T2" fmla="*/ 58593718 w 41"/>
                  <a:gd name="T3" fmla="*/ 1322448905 h 34"/>
                  <a:gd name="T4" fmla="*/ 80078070 w 41"/>
                  <a:gd name="T5" fmla="*/ 0 h 34"/>
                  <a:gd name="T6" fmla="*/ 39062495 w 41"/>
                  <a:gd name="T7" fmla="*/ 0 h 34"/>
                  <a:gd name="T8" fmla="*/ 0 w 41"/>
                  <a:gd name="T9" fmla="*/ 0 h 34"/>
                  <a:gd name="T10" fmla="*/ 19531248 w 41"/>
                  <a:gd name="T11" fmla="*/ 1322448905 h 34"/>
                  <a:gd name="T12" fmla="*/ 39062495 w 41"/>
                  <a:gd name="T13" fmla="*/ 2147483647 h 34"/>
                  <a:gd name="T14" fmla="*/ 0 60000 65536"/>
                  <a:gd name="T15" fmla="*/ 0 60000 65536"/>
                  <a:gd name="T16" fmla="*/ 0 60000 65536"/>
                  <a:gd name="T17" fmla="*/ 0 60000 65536"/>
                  <a:gd name="T18" fmla="*/ 0 60000 65536"/>
                  <a:gd name="T19" fmla="*/ 0 60000 65536"/>
                  <a:gd name="T20" fmla="*/ 0 60000 65536"/>
                  <a:gd name="T21" fmla="*/ 0 w 41"/>
                  <a:gd name="T22" fmla="*/ 0 h 34"/>
                  <a:gd name="T23" fmla="*/ 41 w 4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4">
                    <a:moveTo>
                      <a:pt x="20" y="34"/>
                    </a:moveTo>
                    <a:lnTo>
                      <a:pt x="30" y="17"/>
                    </a:lnTo>
                    <a:lnTo>
                      <a:pt x="41" y="0"/>
                    </a:lnTo>
                    <a:lnTo>
                      <a:pt x="20" y="0"/>
                    </a:lnTo>
                    <a:lnTo>
                      <a:pt x="0" y="0"/>
                    </a:lnTo>
                    <a:lnTo>
                      <a:pt x="10" y="17"/>
                    </a:lnTo>
                    <a:lnTo>
                      <a:pt x="20" y="34"/>
                    </a:lnTo>
                    <a:close/>
                  </a:path>
                </a:pathLst>
              </a:custGeom>
              <a:noFill/>
              <a:ln w="0">
                <a:solidFill>
                  <a:srgbClr val="25221E"/>
                </a:solidFill>
                <a:round/>
                <a:headEnd/>
                <a:tailEnd/>
              </a:ln>
            </p:spPr>
            <p:txBody>
              <a:bodyPr/>
              <a:lstStyle/>
              <a:p>
                <a:endParaRPr lang="en-US"/>
              </a:p>
            </p:txBody>
          </p:sp>
          <p:sp>
            <p:nvSpPr>
              <p:cNvPr id="27" name="Rectangle 25"/>
              <p:cNvSpPr>
                <a:spLocks noChangeArrowheads="1"/>
              </p:cNvSpPr>
              <p:nvPr/>
            </p:nvSpPr>
            <p:spPr bwMode="auto">
              <a:xfrm>
                <a:off x="1785" y="1525"/>
                <a:ext cx="285" cy="38"/>
              </a:xfrm>
              <a:prstGeom prst="rect">
                <a:avLst/>
              </a:prstGeom>
              <a:noFill/>
              <a:ln w="0">
                <a:solidFill>
                  <a:srgbClr val="25221E"/>
                </a:solidFill>
                <a:miter lim="800000"/>
                <a:headEnd/>
                <a:tailEnd/>
              </a:ln>
            </p:spPr>
            <p:txBody>
              <a:bodyPr/>
              <a:lstStyle/>
              <a:p>
                <a:endParaRPr lang="en-US"/>
              </a:p>
            </p:txBody>
          </p:sp>
          <p:sp>
            <p:nvSpPr>
              <p:cNvPr id="28" name="Freeform 26"/>
              <p:cNvSpPr>
                <a:spLocks/>
              </p:cNvSpPr>
              <p:nvPr/>
            </p:nvSpPr>
            <p:spPr bwMode="auto">
              <a:xfrm>
                <a:off x="2125" y="2238"/>
                <a:ext cx="345" cy="450"/>
              </a:xfrm>
              <a:custGeom>
                <a:avLst/>
                <a:gdLst>
                  <a:gd name="T0" fmla="*/ 134765500 w 69"/>
                  <a:gd name="T1" fmla="*/ 2147483647 h 60"/>
                  <a:gd name="T2" fmla="*/ 66406231 w 69"/>
                  <a:gd name="T3" fmla="*/ 2147483647 h 60"/>
                  <a:gd name="T4" fmla="*/ 0 w 69"/>
                  <a:gd name="T5" fmla="*/ 1281444634 h 60"/>
                  <a:gd name="T6" fmla="*/ 13671869 w 69"/>
                  <a:gd name="T7" fmla="*/ 680779267 h 60"/>
                  <a:gd name="T8" fmla="*/ 27343738 w 69"/>
                  <a:gd name="T9" fmla="*/ 0 h 60"/>
                  <a:gd name="T10" fmla="*/ 80078065 w 69"/>
                  <a:gd name="T11" fmla="*/ 2147483647 h 60"/>
                  <a:gd name="T12" fmla="*/ 134765500 w 69"/>
                  <a:gd name="T13" fmla="*/ 2147483647 h 60"/>
                  <a:gd name="T14" fmla="*/ 0 60000 65536"/>
                  <a:gd name="T15" fmla="*/ 0 60000 65536"/>
                  <a:gd name="T16" fmla="*/ 0 60000 65536"/>
                  <a:gd name="T17" fmla="*/ 0 60000 65536"/>
                  <a:gd name="T18" fmla="*/ 0 60000 65536"/>
                  <a:gd name="T19" fmla="*/ 0 60000 65536"/>
                  <a:gd name="T20" fmla="*/ 0 60000 65536"/>
                  <a:gd name="T21" fmla="*/ 0 w 69"/>
                  <a:gd name="T22" fmla="*/ 0 h 60"/>
                  <a:gd name="T23" fmla="*/ 69 w 69"/>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0">
                    <a:moveTo>
                      <a:pt x="69" y="60"/>
                    </a:moveTo>
                    <a:lnTo>
                      <a:pt x="34" y="39"/>
                    </a:lnTo>
                    <a:lnTo>
                      <a:pt x="0" y="17"/>
                    </a:lnTo>
                    <a:lnTo>
                      <a:pt x="7" y="9"/>
                    </a:lnTo>
                    <a:lnTo>
                      <a:pt x="14" y="0"/>
                    </a:lnTo>
                    <a:lnTo>
                      <a:pt x="41" y="30"/>
                    </a:lnTo>
                    <a:lnTo>
                      <a:pt x="69" y="60"/>
                    </a:lnTo>
                    <a:close/>
                  </a:path>
                </a:pathLst>
              </a:custGeom>
              <a:noFill/>
              <a:ln w="0">
                <a:solidFill>
                  <a:srgbClr val="25221E"/>
                </a:solidFill>
                <a:round/>
                <a:headEnd/>
                <a:tailEnd/>
              </a:ln>
            </p:spPr>
            <p:txBody>
              <a:bodyPr/>
              <a:lstStyle/>
              <a:p>
                <a:endParaRPr lang="en-US"/>
              </a:p>
            </p:txBody>
          </p:sp>
          <p:sp>
            <p:nvSpPr>
              <p:cNvPr id="29" name="Freeform 27"/>
              <p:cNvSpPr>
                <a:spLocks/>
              </p:cNvSpPr>
              <p:nvPr/>
            </p:nvSpPr>
            <p:spPr bwMode="auto">
              <a:xfrm>
                <a:off x="2330" y="2508"/>
                <a:ext cx="135" cy="180"/>
              </a:xfrm>
              <a:custGeom>
                <a:avLst/>
                <a:gdLst>
                  <a:gd name="T0" fmla="*/ 52734365 w 27"/>
                  <a:gd name="T1" fmla="*/ 1802042787 h 24"/>
                  <a:gd name="T2" fmla="*/ 25390623 w 27"/>
                  <a:gd name="T3" fmla="*/ 1121263804 h 24"/>
                  <a:gd name="T4" fmla="*/ 0 w 27"/>
                  <a:gd name="T5" fmla="*/ 520598955 h 24"/>
                  <a:gd name="T6" fmla="*/ 5859376 w 27"/>
                  <a:gd name="T7" fmla="*/ 300237625 h 24"/>
                  <a:gd name="T8" fmla="*/ 9765625 w 27"/>
                  <a:gd name="T9" fmla="*/ 0 h 24"/>
                  <a:gd name="T10" fmla="*/ 31250001 w 27"/>
                  <a:gd name="T11" fmla="*/ 901117874 h 24"/>
                  <a:gd name="T12" fmla="*/ 52734365 w 27"/>
                  <a:gd name="T13" fmla="*/ 1802042787 h 24"/>
                  <a:gd name="T14" fmla="*/ 0 60000 65536"/>
                  <a:gd name="T15" fmla="*/ 0 60000 65536"/>
                  <a:gd name="T16" fmla="*/ 0 60000 65536"/>
                  <a:gd name="T17" fmla="*/ 0 60000 65536"/>
                  <a:gd name="T18" fmla="*/ 0 60000 65536"/>
                  <a:gd name="T19" fmla="*/ 0 60000 65536"/>
                  <a:gd name="T20" fmla="*/ 0 60000 65536"/>
                  <a:gd name="T21" fmla="*/ 0 w 27"/>
                  <a:gd name="T22" fmla="*/ 0 h 24"/>
                  <a:gd name="T23" fmla="*/ 27 w 2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4">
                    <a:moveTo>
                      <a:pt x="27" y="24"/>
                    </a:moveTo>
                    <a:lnTo>
                      <a:pt x="13" y="15"/>
                    </a:lnTo>
                    <a:lnTo>
                      <a:pt x="0" y="7"/>
                    </a:lnTo>
                    <a:lnTo>
                      <a:pt x="3" y="4"/>
                    </a:lnTo>
                    <a:lnTo>
                      <a:pt x="5" y="0"/>
                    </a:lnTo>
                    <a:lnTo>
                      <a:pt x="16" y="12"/>
                    </a:lnTo>
                    <a:lnTo>
                      <a:pt x="27" y="24"/>
                    </a:lnTo>
                    <a:close/>
                  </a:path>
                </a:pathLst>
              </a:custGeom>
              <a:solidFill>
                <a:srgbClr val="FDFA00"/>
              </a:solidFill>
              <a:ln w="9525">
                <a:noFill/>
                <a:round/>
                <a:headEnd/>
                <a:tailEnd/>
              </a:ln>
            </p:spPr>
            <p:txBody>
              <a:bodyPr/>
              <a:lstStyle/>
              <a:p>
                <a:endParaRPr lang="en-US"/>
              </a:p>
            </p:txBody>
          </p:sp>
          <p:sp>
            <p:nvSpPr>
              <p:cNvPr id="30" name="Freeform 28"/>
              <p:cNvSpPr>
                <a:spLocks/>
              </p:cNvSpPr>
              <p:nvPr/>
            </p:nvSpPr>
            <p:spPr bwMode="auto">
              <a:xfrm>
                <a:off x="2330" y="2508"/>
                <a:ext cx="135" cy="180"/>
              </a:xfrm>
              <a:custGeom>
                <a:avLst/>
                <a:gdLst>
                  <a:gd name="T0" fmla="*/ 52734365 w 27"/>
                  <a:gd name="T1" fmla="*/ 1802042787 h 24"/>
                  <a:gd name="T2" fmla="*/ 25390623 w 27"/>
                  <a:gd name="T3" fmla="*/ 1121263804 h 24"/>
                  <a:gd name="T4" fmla="*/ 0 w 27"/>
                  <a:gd name="T5" fmla="*/ 520598955 h 24"/>
                  <a:gd name="T6" fmla="*/ 5859376 w 27"/>
                  <a:gd name="T7" fmla="*/ 300237625 h 24"/>
                  <a:gd name="T8" fmla="*/ 9765625 w 27"/>
                  <a:gd name="T9" fmla="*/ 0 h 24"/>
                  <a:gd name="T10" fmla="*/ 31250001 w 27"/>
                  <a:gd name="T11" fmla="*/ 901117874 h 24"/>
                  <a:gd name="T12" fmla="*/ 52734365 w 27"/>
                  <a:gd name="T13" fmla="*/ 1802042787 h 24"/>
                  <a:gd name="T14" fmla="*/ 0 60000 65536"/>
                  <a:gd name="T15" fmla="*/ 0 60000 65536"/>
                  <a:gd name="T16" fmla="*/ 0 60000 65536"/>
                  <a:gd name="T17" fmla="*/ 0 60000 65536"/>
                  <a:gd name="T18" fmla="*/ 0 60000 65536"/>
                  <a:gd name="T19" fmla="*/ 0 60000 65536"/>
                  <a:gd name="T20" fmla="*/ 0 60000 65536"/>
                  <a:gd name="T21" fmla="*/ 0 w 27"/>
                  <a:gd name="T22" fmla="*/ 0 h 24"/>
                  <a:gd name="T23" fmla="*/ 27 w 2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4">
                    <a:moveTo>
                      <a:pt x="27" y="24"/>
                    </a:moveTo>
                    <a:lnTo>
                      <a:pt x="13" y="15"/>
                    </a:lnTo>
                    <a:lnTo>
                      <a:pt x="0" y="7"/>
                    </a:lnTo>
                    <a:lnTo>
                      <a:pt x="3" y="4"/>
                    </a:lnTo>
                    <a:lnTo>
                      <a:pt x="5" y="0"/>
                    </a:lnTo>
                    <a:lnTo>
                      <a:pt x="16" y="12"/>
                    </a:lnTo>
                    <a:lnTo>
                      <a:pt x="27" y="24"/>
                    </a:lnTo>
                    <a:close/>
                  </a:path>
                </a:pathLst>
              </a:custGeom>
              <a:noFill/>
              <a:ln w="0">
                <a:solidFill>
                  <a:srgbClr val="FDFA00"/>
                </a:solidFill>
                <a:round/>
                <a:headEnd/>
                <a:tailEnd/>
              </a:ln>
            </p:spPr>
            <p:txBody>
              <a:bodyPr/>
              <a:lstStyle/>
              <a:p>
                <a:endParaRPr lang="en-US"/>
              </a:p>
            </p:txBody>
          </p:sp>
          <p:sp>
            <p:nvSpPr>
              <p:cNvPr id="31" name="Freeform 29"/>
              <p:cNvSpPr>
                <a:spLocks/>
              </p:cNvSpPr>
              <p:nvPr/>
            </p:nvSpPr>
            <p:spPr bwMode="auto">
              <a:xfrm>
                <a:off x="2565" y="2756"/>
                <a:ext cx="630" cy="97"/>
              </a:xfrm>
              <a:custGeom>
                <a:avLst/>
                <a:gdLst>
                  <a:gd name="T0" fmla="*/ 13671882 w 126"/>
                  <a:gd name="T1" fmla="*/ 0 h 13"/>
                  <a:gd name="T2" fmla="*/ 232421784 w 126"/>
                  <a:gd name="T3" fmla="*/ 0 h 13"/>
                  <a:gd name="T4" fmla="*/ 246093620 w 126"/>
                  <a:gd name="T5" fmla="*/ 432637423 h 13"/>
                  <a:gd name="T6" fmla="*/ 246093620 w 126"/>
                  <a:gd name="T7" fmla="*/ 432637423 h 13"/>
                  <a:gd name="T8" fmla="*/ 232421784 w 126"/>
                  <a:gd name="T9" fmla="*/ 932227150 h 13"/>
                  <a:gd name="T10" fmla="*/ 13671882 w 126"/>
                  <a:gd name="T11" fmla="*/ 932227150 h 13"/>
                  <a:gd name="T12" fmla="*/ 0 w 126"/>
                  <a:gd name="T13" fmla="*/ 432637423 h 13"/>
                  <a:gd name="T14" fmla="*/ 0 w 126"/>
                  <a:gd name="T15" fmla="*/ 432637423 h 13"/>
                  <a:gd name="T16" fmla="*/ 13671882 w 126"/>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13"/>
                  <a:gd name="T29" fmla="*/ 126 w 126"/>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13">
                    <a:moveTo>
                      <a:pt x="7" y="0"/>
                    </a:moveTo>
                    <a:lnTo>
                      <a:pt x="119" y="0"/>
                    </a:lnTo>
                    <a:cubicBezTo>
                      <a:pt x="123" y="0"/>
                      <a:pt x="126" y="3"/>
                      <a:pt x="126" y="6"/>
                    </a:cubicBezTo>
                    <a:cubicBezTo>
                      <a:pt x="126" y="10"/>
                      <a:pt x="123" y="13"/>
                      <a:pt x="119" y="13"/>
                    </a:cubicBezTo>
                    <a:lnTo>
                      <a:pt x="7" y="13"/>
                    </a:lnTo>
                    <a:cubicBezTo>
                      <a:pt x="3" y="13"/>
                      <a:pt x="0" y="10"/>
                      <a:pt x="0" y="6"/>
                    </a:cubicBezTo>
                    <a:cubicBezTo>
                      <a:pt x="0" y="3"/>
                      <a:pt x="3" y="0"/>
                      <a:pt x="7" y="0"/>
                    </a:cubicBezTo>
                    <a:close/>
                  </a:path>
                </a:pathLst>
              </a:custGeom>
              <a:noFill/>
              <a:ln w="0">
                <a:solidFill>
                  <a:srgbClr val="25221E"/>
                </a:solidFill>
                <a:round/>
                <a:headEnd/>
                <a:tailEnd/>
              </a:ln>
            </p:spPr>
            <p:txBody>
              <a:bodyPr/>
              <a:lstStyle/>
              <a:p>
                <a:endParaRPr lang="en-US"/>
              </a:p>
            </p:txBody>
          </p:sp>
          <p:sp>
            <p:nvSpPr>
              <p:cNvPr id="32" name="Rectangle 30"/>
              <p:cNvSpPr>
                <a:spLocks noChangeArrowheads="1"/>
              </p:cNvSpPr>
              <p:nvPr/>
            </p:nvSpPr>
            <p:spPr bwMode="auto">
              <a:xfrm>
                <a:off x="2690" y="2853"/>
                <a:ext cx="380" cy="23"/>
              </a:xfrm>
              <a:prstGeom prst="rect">
                <a:avLst/>
              </a:prstGeom>
              <a:solidFill>
                <a:srgbClr val="25221E"/>
              </a:solidFill>
              <a:ln w="9525">
                <a:noFill/>
                <a:miter lim="800000"/>
                <a:headEnd/>
                <a:tailEnd/>
              </a:ln>
            </p:spPr>
            <p:txBody>
              <a:bodyPr/>
              <a:lstStyle/>
              <a:p>
                <a:endParaRPr lang="en-US"/>
              </a:p>
            </p:txBody>
          </p:sp>
          <p:sp>
            <p:nvSpPr>
              <p:cNvPr id="33" name="Rectangle 31"/>
              <p:cNvSpPr>
                <a:spLocks noChangeArrowheads="1"/>
              </p:cNvSpPr>
              <p:nvPr/>
            </p:nvSpPr>
            <p:spPr bwMode="auto">
              <a:xfrm>
                <a:off x="2690" y="2853"/>
                <a:ext cx="380" cy="23"/>
              </a:xfrm>
              <a:prstGeom prst="rect">
                <a:avLst/>
              </a:prstGeom>
              <a:noFill/>
              <a:ln w="0">
                <a:solidFill>
                  <a:srgbClr val="25221E"/>
                </a:solidFill>
                <a:miter lim="800000"/>
                <a:headEnd/>
                <a:tailEnd/>
              </a:ln>
            </p:spPr>
            <p:txBody>
              <a:bodyPr/>
              <a:lstStyle/>
              <a:p>
                <a:endParaRPr lang="en-US"/>
              </a:p>
            </p:txBody>
          </p:sp>
          <p:sp>
            <p:nvSpPr>
              <p:cNvPr id="34" name="Freeform 32"/>
              <p:cNvSpPr>
                <a:spLocks/>
              </p:cNvSpPr>
              <p:nvPr/>
            </p:nvSpPr>
            <p:spPr bwMode="auto">
              <a:xfrm>
                <a:off x="1825" y="1975"/>
                <a:ext cx="200" cy="2"/>
              </a:xfrm>
              <a:custGeom>
                <a:avLst/>
                <a:gdLst>
                  <a:gd name="T0" fmla="*/ 0 w 40"/>
                  <a:gd name="T1" fmla="*/ 0 h 2"/>
                  <a:gd name="T2" fmla="*/ 78124950 w 40"/>
                  <a:gd name="T3" fmla="*/ 0 h 2"/>
                  <a:gd name="T4" fmla="*/ 0 60000 65536"/>
                  <a:gd name="T5" fmla="*/ 0 60000 65536"/>
                  <a:gd name="T6" fmla="*/ 0 w 40"/>
                  <a:gd name="T7" fmla="*/ 0 h 2"/>
                  <a:gd name="T8" fmla="*/ 40 w 40"/>
                  <a:gd name="T9" fmla="*/ 2 h 2"/>
                </a:gdLst>
                <a:ahLst/>
                <a:cxnLst>
                  <a:cxn ang="T4">
                    <a:pos x="T0" y="T1"/>
                  </a:cxn>
                  <a:cxn ang="T5">
                    <a:pos x="T2" y="T3"/>
                  </a:cxn>
                </a:cxnLst>
                <a:rect l="T6" t="T7" r="T8" b="T9"/>
                <a:pathLst>
                  <a:path w="40" h="2">
                    <a:moveTo>
                      <a:pt x="0" y="0"/>
                    </a:moveTo>
                    <a:cubicBezTo>
                      <a:pt x="40" y="0"/>
                      <a:pt x="40" y="0"/>
                      <a:pt x="40" y="0"/>
                    </a:cubicBezTo>
                  </a:path>
                </a:pathLst>
              </a:custGeom>
              <a:noFill/>
              <a:ln w="0">
                <a:solidFill>
                  <a:srgbClr val="FDFA00"/>
                </a:solidFill>
                <a:round/>
                <a:headEnd/>
                <a:tailEnd/>
              </a:ln>
            </p:spPr>
            <p:txBody>
              <a:bodyPr/>
              <a:lstStyle/>
              <a:p>
                <a:endParaRPr lang="en-US"/>
              </a:p>
            </p:txBody>
          </p:sp>
          <p:sp>
            <p:nvSpPr>
              <p:cNvPr id="35" name="Freeform 33"/>
              <p:cNvSpPr>
                <a:spLocks/>
              </p:cNvSpPr>
              <p:nvPr/>
            </p:nvSpPr>
            <p:spPr bwMode="auto">
              <a:xfrm>
                <a:off x="3925" y="1563"/>
                <a:ext cx="1" cy="412"/>
              </a:xfrm>
              <a:custGeom>
                <a:avLst/>
                <a:gdLst>
                  <a:gd name="T0" fmla="*/ 0 w 1"/>
                  <a:gd name="T1" fmla="*/ 0 h 55"/>
                  <a:gd name="T2" fmla="*/ 0 w 1"/>
                  <a:gd name="T3" fmla="*/ 2147483647 h 55"/>
                  <a:gd name="T4" fmla="*/ 0 60000 65536"/>
                  <a:gd name="T5" fmla="*/ 0 60000 65536"/>
                  <a:gd name="T6" fmla="*/ 0 w 1"/>
                  <a:gd name="T7" fmla="*/ 0 h 55"/>
                  <a:gd name="T8" fmla="*/ 1 w 1"/>
                  <a:gd name="T9" fmla="*/ 55 h 55"/>
                </a:gdLst>
                <a:ahLst/>
                <a:cxnLst>
                  <a:cxn ang="T4">
                    <a:pos x="T0" y="T1"/>
                  </a:cxn>
                  <a:cxn ang="T5">
                    <a:pos x="T2" y="T3"/>
                  </a:cxn>
                </a:cxnLst>
                <a:rect l="T6" t="T7" r="T8" b="T9"/>
                <a:pathLst>
                  <a:path w="1" h="55">
                    <a:moveTo>
                      <a:pt x="0" y="0"/>
                    </a:moveTo>
                    <a:cubicBezTo>
                      <a:pt x="0" y="55"/>
                      <a:pt x="0" y="55"/>
                      <a:pt x="0" y="55"/>
                    </a:cubicBezTo>
                  </a:path>
                </a:pathLst>
              </a:custGeom>
              <a:noFill/>
              <a:ln w="0">
                <a:solidFill>
                  <a:srgbClr val="25221E"/>
                </a:solidFill>
                <a:round/>
                <a:headEnd/>
                <a:tailEnd/>
              </a:ln>
            </p:spPr>
            <p:txBody>
              <a:bodyPr/>
              <a:lstStyle/>
              <a:p>
                <a:endParaRPr lang="en-US"/>
              </a:p>
            </p:txBody>
          </p:sp>
          <p:sp>
            <p:nvSpPr>
              <p:cNvPr id="36" name="Freeform 34"/>
              <p:cNvSpPr>
                <a:spLocks/>
              </p:cNvSpPr>
              <p:nvPr/>
            </p:nvSpPr>
            <p:spPr bwMode="auto">
              <a:xfrm>
                <a:off x="3720" y="1563"/>
                <a:ext cx="1" cy="412"/>
              </a:xfrm>
              <a:custGeom>
                <a:avLst/>
                <a:gdLst>
                  <a:gd name="T0" fmla="*/ 0 w 1"/>
                  <a:gd name="T1" fmla="*/ 0 h 55"/>
                  <a:gd name="T2" fmla="*/ 0 w 1"/>
                  <a:gd name="T3" fmla="*/ 2147483647 h 55"/>
                  <a:gd name="T4" fmla="*/ 0 60000 65536"/>
                  <a:gd name="T5" fmla="*/ 0 60000 65536"/>
                  <a:gd name="T6" fmla="*/ 0 w 1"/>
                  <a:gd name="T7" fmla="*/ 0 h 55"/>
                  <a:gd name="T8" fmla="*/ 1 w 1"/>
                  <a:gd name="T9" fmla="*/ 55 h 55"/>
                </a:gdLst>
                <a:ahLst/>
                <a:cxnLst>
                  <a:cxn ang="T4">
                    <a:pos x="T0" y="T1"/>
                  </a:cxn>
                  <a:cxn ang="T5">
                    <a:pos x="T2" y="T3"/>
                  </a:cxn>
                </a:cxnLst>
                <a:rect l="T6" t="T7" r="T8" b="T9"/>
                <a:pathLst>
                  <a:path w="1" h="55">
                    <a:moveTo>
                      <a:pt x="0" y="0"/>
                    </a:moveTo>
                    <a:cubicBezTo>
                      <a:pt x="0" y="55"/>
                      <a:pt x="0" y="55"/>
                      <a:pt x="0" y="55"/>
                    </a:cubicBezTo>
                  </a:path>
                </a:pathLst>
              </a:custGeom>
              <a:noFill/>
              <a:ln w="0">
                <a:solidFill>
                  <a:srgbClr val="25221E"/>
                </a:solidFill>
                <a:round/>
                <a:headEnd/>
                <a:tailEnd/>
              </a:ln>
            </p:spPr>
            <p:txBody>
              <a:bodyPr/>
              <a:lstStyle/>
              <a:p>
                <a:endParaRPr lang="en-US"/>
              </a:p>
            </p:txBody>
          </p:sp>
          <p:sp>
            <p:nvSpPr>
              <p:cNvPr id="37" name="Freeform 35"/>
              <p:cNvSpPr>
                <a:spLocks/>
              </p:cNvSpPr>
              <p:nvPr/>
            </p:nvSpPr>
            <p:spPr bwMode="auto">
              <a:xfrm>
                <a:off x="3720" y="1975"/>
                <a:ext cx="205" cy="256"/>
              </a:xfrm>
              <a:custGeom>
                <a:avLst/>
                <a:gdLst>
                  <a:gd name="T0" fmla="*/ 39062495 w 41"/>
                  <a:gd name="T1" fmla="*/ 2147483647 h 34"/>
                  <a:gd name="T2" fmla="*/ 19531248 w 41"/>
                  <a:gd name="T3" fmla="*/ 1322448905 h 34"/>
                  <a:gd name="T4" fmla="*/ 0 w 41"/>
                  <a:gd name="T5" fmla="*/ 0 h 34"/>
                  <a:gd name="T6" fmla="*/ 39062495 w 41"/>
                  <a:gd name="T7" fmla="*/ 0 h 34"/>
                  <a:gd name="T8" fmla="*/ 80078070 w 41"/>
                  <a:gd name="T9" fmla="*/ 0 h 34"/>
                  <a:gd name="T10" fmla="*/ 60546837 w 41"/>
                  <a:gd name="T11" fmla="*/ 1322448905 h 34"/>
                  <a:gd name="T12" fmla="*/ 39062495 w 41"/>
                  <a:gd name="T13" fmla="*/ 2147483647 h 34"/>
                  <a:gd name="T14" fmla="*/ 0 60000 65536"/>
                  <a:gd name="T15" fmla="*/ 0 60000 65536"/>
                  <a:gd name="T16" fmla="*/ 0 60000 65536"/>
                  <a:gd name="T17" fmla="*/ 0 60000 65536"/>
                  <a:gd name="T18" fmla="*/ 0 60000 65536"/>
                  <a:gd name="T19" fmla="*/ 0 60000 65536"/>
                  <a:gd name="T20" fmla="*/ 0 60000 65536"/>
                  <a:gd name="T21" fmla="*/ 0 w 41"/>
                  <a:gd name="T22" fmla="*/ 0 h 34"/>
                  <a:gd name="T23" fmla="*/ 41 w 4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4">
                    <a:moveTo>
                      <a:pt x="20" y="34"/>
                    </a:moveTo>
                    <a:lnTo>
                      <a:pt x="10" y="17"/>
                    </a:lnTo>
                    <a:lnTo>
                      <a:pt x="0" y="0"/>
                    </a:lnTo>
                    <a:lnTo>
                      <a:pt x="20" y="0"/>
                    </a:lnTo>
                    <a:lnTo>
                      <a:pt x="41" y="0"/>
                    </a:lnTo>
                    <a:lnTo>
                      <a:pt x="31" y="17"/>
                    </a:lnTo>
                    <a:lnTo>
                      <a:pt x="20" y="34"/>
                    </a:lnTo>
                    <a:close/>
                  </a:path>
                </a:pathLst>
              </a:custGeom>
              <a:solidFill>
                <a:srgbClr val="BCB1D5"/>
              </a:solidFill>
              <a:ln w="9525">
                <a:noFill/>
                <a:round/>
                <a:headEnd/>
                <a:tailEnd/>
              </a:ln>
            </p:spPr>
            <p:txBody>
              <a:bodyPr/>
              <a:lstStyle/>
              <a:p>
                <a:endParaRPr lang="en-US"/>
              </a:p>
            </p:txBody>
          </p:sp>
          <p:sp>
            <p:nvSpPr>
              <p:cNvPr id="38" name="Freeform 36"/>
              <p:cNvSpPr>
                <a:spLocks/>
              </p:cNvSpPr>
              <p:nvPr/>
            </p:nvSpPr>
            <p:spPr bwMode="auto">
              <a:xfrm>
                <a:off x="3720" y="1975"/>
                <a:ext cx="205" cy="256"/>
              </a:xfrm>
              <a:custGeom>
                <a:avLst/>
                <a:gdLst>
                  <a:gd name="T0" fmla="*/ 39062495 w 41"/>
                  <a:gd name="T1" fmla="*/ 2147483647 h 34"/>
                  <a:gd name="T2" fmla="*/ 19531248 w 41"/>
                  <a:gd name="T3" fmla="*/ 1322448905 h 34"/>
                  <a:gd name="T4" fmla="*/ 0 w 41"/>
                  <a:gd name="T5" fmla="*/ 0 h 34"/>
                  <a:gd name="T6" fmla="*/ 39062495 w 41"/>
                  <a:gd name="T7" fmla="*/ 0 h 34"/>
                  <a:gd name="T8" fmla="*/ 80078070 w 41"/>
                  <a:gd name="T9" fmla="*/ 0 h 34"/>
                  <a:gd name="T10" fmla="*/ 60546837 w 41"/>
                  <a:gd name="T11" fmla="*/ 1322448905 h 34"/>
                  <a:gd name="T12" fmla="*/ 39062495 w 41"/>
                  <a:gd name="T13" fmla="*/ 2147483647 h 34"/>
                  <a:gd name="T14" fmla="*/ 0 60000 65536"/>
                  <a:gd name="T15" fmla="*/ 0 60000 65536"/>
                  <a:gd name="T16" fmla="*/ 0 60000 65536"/>
                  <a:gd name="T17" fmla="*/ 0 60000 65536"/>
                  <a:gd name="T18" fmla="*/ 0 60000 65536"/>
                  <a:gd name="T19" fmla="*/ 0 60000 65536"/>
                  <a:gd name="T20" fmla="*/ 0 60000 65536"/>
                  <a:gd name="T21" fmla="*/ 0 w 41"/>
                  <a:gd name="T22" fmla="*/ 0 h 34"/>
                  <a:gd name="T23" fmla="*/ 41 w 4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4">
                    <a:moveTo>
                      <a:pt x="20" y="34"/>
                    </a:moveTo>
                    <a:lnTo>
                      <a:pt x="10" y="17"/>
                    </a:lnTo>
                    <a:lnTo>
                      <a:pt x="0" y="0"/>
                    </a:lnTo>
                    <a:lnTo>
                      <a:pt x="20" y="0"/>
                    </a:lnTo>
                    <a:lnTo>
                      <a:pt x="41" y="0"/>
                    </a:lnTo>
                    <a:lnTo>
                      <a:pt x="31" y="17"/>
                    </a:lnTo>
                    <a:lnTo>
                      <a:pt x="20" y="34"/>
                    </a:lnTo>
                    <a:close/>
                  </a:path>
                </a:pathLst>
              </a:custGeom>
              <a:noFill/>
              <a:ln w="0">
                <a:solidFill>
                  <a:srgbClr val="25221E"/>
                </a:solidFill>
                <a:round/>
                <a:headEnd/>
                <a:tailEnd/>
              </a:ln>
            </p:spPr>
            <p:txBody>
              <a:bodyPr/>
              <a:lstStyle/>
              <a:p>
                <a:endParaRPr lang="en-US"/>
              </a:p>
            </p:txBody>
          </p:sp>
          <p:sp>
            <p:nvSpPr>
              <p:cNvPr id="39" name="Rectangle 37"/>
              <p:cNvSpPr>
                <a:spLocks noChangeArrowheads="1"/>
              </p:cNvSpPr>
              <p:nvPr/>
            </p:nvSpPr>
            <p:spPr bwMode="auto">
              <a:xfrm>
                <a:off x="3680" y="1525"/>
                <a:ext cx="280" cy="38"/>
              </a:xfrm>
              <a:prstGeom prst="rect">
                <a:avLst/>
              </a:prstGeom>
              <a:noFill/>
              <a:ln w="0">
                <a:solidFill>
                  <a:srgbClr val="25221E"/>
                </a:solidFill>
                <a:miter lim="800000"/>
                <a:headEnd/>
                <a:tailEnd/>
              </a:ln>
            </p:spPr>
            <p:txBody>
              <a:bodyPr/>
              <a:lstStyle/>
              <a:p>
                <a:endParaRPr lang="en-US"/>
              </a:p>
            </p:txBody>
          </p:sp>
          <p:sp>
            <p:nvSpPr>
              <p:cNvPr id="40" name="Freeform 38"/>
              <p:cNvSpPr>
                <a:spLocks/>
              </p:cNvSpPr>
              <p:nvPr/>
            </p:nvSpPr>
            <p:spPr bwMode="auto">
              <a:xfrm>
                <a:off x="3280" y="2238"/>
                <a:ext cx="340" cy="450"/>
              </a:xfrm>
              <a:custGeom>
                <a:avLst/>
                <a:gdLst>
                  <a:gd name="T0" fmla="*/ 0 w 68"/>
                  <a:gd name="T1" fmla="*/ 2147483647 h 60"/>
                  <a:gd name="T2" fmla="*/ 66406230 w 68"/>
                  <a:gd name="T3" fmla="*/ 2147483647 h 60"/>
                  <a:gd name="T4" fmla="*/ 132812460 w 68"/>
                  <a:gd name="T5" fmla="*/ 1281444634 h 60"/>
                  <a:gd name="T6" fmla="*/ 121093666 w 68"/>
                  <a:gd name="T7" fmla="*/ 680779267 h 60"/>
                  <a:gd name="T8" fmla="*/ 107421752 w 68"/>
                  <a:gd name="T9" fmla="*/ 0 h 60"/>
                  <a:gd name="T10" fmla="*/ 52734316 w 68"/>
                  <a:gd name="T11" fmla="*/ 2147483647 h 60"/>
                  <a:gd name="T12" fmla="*/ 0 w 68"/>
                  <a:gd name="T13" fmla="*/ 2147483647 h 60"/>
                  <a:gd name="T14" fmla="*/ 0 60000 65536"/>
                  <a:gd name="T15" fmla="*/ 0 60000 65536"/>
                  <a:gd name="T16" fmla="*/ 0 60000 65536"/>
                  <a:gd name="T17" fmla="*/ 0 60000 65536"/>
                  <a:gd name="T18" fmla="*/ 0 60000 65536"/>
                  <a:gd name="T19" fmla="*/ 0 60000 65536"/>
                  <a:gd name="T20" fmla="*/ 0 60000 65536"/>
                  <a:gd name="T21" fmla="*/ 0 w 68"/>
                  <a:gd name="T22" fmla="*/ 0 h 60"/>
                  <a:gd name="T23" fmla="*/ 68 w 68"/>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 h="60">
                    <a:moveTo>
                      <a:pt x="0" y="60"/>
                    </a:moveTo>
                    <a:lnTo>
                      <a:pt x="34" y="39"/>
                    </a:lnTo>
                    <a:lnTo>
                      <a:pt x="68" y="17"/>
                    </a:lnTo>
                    <a:lnTo>
                      <a:pt x="62" y="9"/>
                    </a:lnTo>
                    <a:lnTo>
                      <a:pt x="55" y="0"/>
                    </a:lnTo>
                    <a:lnTo>
                      <a:pt x="27" y="30"/>
                    </a:lnTo>
                    <a:lnTo>
                      <a:pt x="0" y="60"/>
                    </a:lnTo>
                    <a:close/>
                  </a:path>
                </a:pathLst>
              </a:custGeom>
              <a:noFill/>
              <a:ln w="0">
                <a:solidFill>
                  <a:srgbClr val="25221E"/>
                </a:solidFill>
                <a:round/>
                <a:headEnd/>
                <a:tailEnd/>
              </a:ln>
            </p:spPr>
            <p:txBody>
              <a:bodyPr/>
              <a:lstStyle/>
              <a:p>
                <a:endParaRPr lang="en-US"/>
              </a:p>
            </p:txBody>
          </p:sp>
          <p:sp>
            <p:nvSpPr>
              <p:cNvPr id="41" name="Freeform 39"/>
              <p:cNvSpPr>
                <a:spLocks/>
              </p:cNvSpPr>
              <p:nvPr/>
            </p:nvSpPr>
            <p:spPr bwMode="auto">
              <a:xfrm>
                <a:off x="3285" y="2508"/>
                <a:ext cx="130" cy="180"/>
              </a:xfrm>
              <a:custGeom>
                <a:avLst/>
                <a:gdLst>
                  <a:gd name="T0" fmla="*/ 0 w 26"/>
                  <a:gd name="T1" fmla="*/ 1802042787 h 24"/>
                  <a:gd name="T2" fmla="*/ 25390623 w 26"/>
                  <a:gd name="T3" fmla="*/ 1121263804 h 24"/>
                  <a:gd name="T4" fmla="*/ 50781245 w 26"/>
                  <a:gd name="T5" fmla="*/ 520598955 h 24"/>
                  <a:gd name="T6" fmla="*/ 46875006 w 26"/>
                  <a:gd name="T7" fmla="*/ 300237625 h 24"/>
                  <a:gd name="T8" fmla="*/ 41015618 w 26"/>
                  <a:gd name="T9" fmla="*/ 0 h 24"/>
                  <a:gd name="T10" fmla="*/ 19531249 w 26"/>
                  <a:gd name="T11" fmla="*/ 901117874 h 24"/>
                  <a:gd name="T12" fmla="*/ 0 w 26"/>
                  <a:gd name="T13" fmla="*/ 1802042787 h 24"/>
                  <a:gd name="T14" fmla="*/ 0 60000 65536"/>
                  <a:gd name="T15" fmla="*/ 0 60000 65536"/>
                  <a:gd name="T16" fmla="*/ 0 60000 65536"/>
                  <a:gd name="T17" fmla="*/ 0 60000 65536"/>
                  <a:gd name="T18" fmla="*/ 0 60000 65536"/>
                  <a:gd name="T19" fmla="*/ 0 60000 65536"/>
                  <a:gd name="T20" fmla="*/ 0 60000 65536"/>
                  <a:gd name="T21" fmla="*/ 0 w 26"/>
                  <a:gd name="T22" fmla="*/ 0 h 24"/>
                  <a:gd name="T23" fmla="*/ 26 w 2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4">
                    <a:moveTo>
                      <a:pt x="0" y="24"/>
                    </a:moveTo>
                    <a:lnTo>
                      <a:pt x="13" y="15"/>
                    </a:lnTo>
                    <a:lnTo>
                      <a:pt x="26" y="7"/>
                    </a:lnTo>
                    <a:lnTo>
                      <a:pt x="24" y="4"/>
                    </a:lnTo>
                    <a:lnTo>
                      <a:pt x="21" y="0"/>
                    </a:lnTo>
                    <a:lnTo>
                      <a:pt x="10" y="12"/>
                    </a:lnTo>
                    <a:lnTo>
                      <a:pt x="0" y="24"/>
                    </a:lnTo>
                    <a:close/>
                  </a:path>
                </a:pathLst>
              </a:custGeom>
              <a:solidFill>
                <a:srgbClr val="BCB1D5"/>
              </a:solidFill>
              <a:ln w="9525">
                <a:noFill/>
                <a:round/>
                <a:headEnd/>
                <a:tailEnd/>
              </a:ln>
            </p:spPr>
            <p:txBody>
              <a:bodyPr/>
              <a:lstStyle/>
              <a:p>
                <a:endParaRPr lang="en-US"/>
              </a:p>
            </p:txBody>
          </p:sp>
          <p:sp>
            <p:nvSpPr>
              <p:cNvPr id="42" name="Freeform 40"/>
              <p:cNvSpPr>
                <a:spLocks/>
              </p:cNvSpPr>
              <p:nvPr/>
            </p:nvSpPr>
            <p:spPr bwMode="auto">
              <a:xfrm>
                <a:off x="3285" y="2508"/>
                <a:ext cx="130" cy="180"/>
              </a:xfrm>
              <a:custGeom>
                <a:avLst/>
                <a:gdLst>
                  <a:gd name="T0" fmla="*/ 0 w 26"/>
                  <a:gd name="T1" fmla="*/ 1802042787 h 24"/>
                  <a:gd name="T2" fmla="*/ 25390623 w 26"/>
                  <a:gd name="T3" fmla="*/ 1121263804 h 24"/>
                  <a:gd name="T4" fmla="*/ 50781245 w 26"/>
                  <a:gd name="T5" fmla="*/ 520598955 h 24"/>
                  <a:gd name="T6" fmla="*/ 46875006 w 26"/>
                  <a:gd name="T7" fmla="*/ 300237625 h 24"/>
                  <a:gd name="T8" fmla="*/ 41015618 w 26"/>
                  <a:gd name="T9" fmla="*/ 0 h 24"/>
                  <a:gd name="T10" fmla="*/ 19531249 w 26"/>
                  <a:gd name="T11" fmla="*/ 901117874 h 24"/>
                  <a:gd name="T12" fmla="*/ 0 w 26"/>
                  <a:gd name="T13" fmla="*/ 1802042787 h 24"/>
                  <a:gd name="T14" fmla="*/ 0 60000 65536"/>
                  <a:gd name="T15" fmla="*/ 0 60000 65536"/>
                  <a:gd name="T16" fmla="*/ 0 60000 65536"/>
                  <a:gd name="T17" fmla="*/ 0 60000 65536"/>
                  <a:gd name="T18" fmla="*/ 0 60000 65536"/>
                  <a:gd name="T19" fmla="*/ 0 60000 65536"/>
                  <a:gd name="T20" fmla="*/ 0 60000 65536"/>
                  <a:gd name="T21" fmla="*/ 0 w 26"/>
                  <a:gd name="T22" fmla="*/ 0 h 24"/>
                  <a:gd name="T23" fmla="*/ 26 w 2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4">
                    <a:moveTo>
                      <a:pt x="0" y="24"/>
                    </a:moveTo>
                    <a:lnTo>
                      <a:pt x="13" y="15"/>
                    </a:lnTo>
                    <a:lnTo>
                      <a:pt x="26" y="7"/>
                    </a:lnTo>
                    <a:lnTo>
                      <a:pt x="24" y="4"/>
                    </a:lnTo>
                    <a:lnTo>
                      <a:pt x="21" y="0"/>
                    </a:lnTo>
                    <a:lnTo>
                      <a:pt x="10" y="12"/>
                    </a:lnTo>
                    <a:lnTo>
                      <a:pt x="0" y="24"/>
                    </a:lnTo>
                    <a:close/>
                  </a:path>
                </a:pathLst>
              </a:custGeom>
              <a:noFill/>
              <a:ln w="0">
                <a:solidFill>
                  <a:srgbClr val="BCB1D5"/>
                </a:solidFill>
                <a:round/>
                <a:headEnd/>
                <a:tailEnd/>
              </a:ln>
            </p:spPr>
            <p:txBody>
              <a:bodyPr/>
              <a:lstStyle/>
              <a:p>
                <a:endParaRPr lang="en-US"/>
              </a:p>
            </p:txBody>
          </p:sp>
          <p:sp>
            <p:nvSpPr>
              <p:cNvPr id="43" name="Freeform 41"/>
              <p:cNvSpPr>
                <a:spLocks/>
              </p:cNvSpPr>
              <p:nvPr/>
            </p:nvSpPr>
            <p:spPr bwMode="auto">
              <a:xfrm>
                <a:off x="3720" y="1975"/>
                <a:ext cx="200" cy="2"/>
              </a:xfrm>
              <a:custGeom>
                <a:avLst/>
                <a:gdLst>
                  <a:gd name="T0" fmla="*/ 78124950 w 40"/>
                  <a:gd name="T1" fmla="*/ 0 h 2"/>
                  <a:gd name="T2" fmla="*/ 0 w 40"/>
                  <a:gd name="T3" fmla="*/ 0 h 2"/>
                  <a:gd name="T4" fmla="*/ 0 60000 65536"/>
                  <a:gd name="T5" fmla="*/ 0 60000 65536"/>
                  <a:gd name="T6" fmla="*/ 0 w 40"/>
                  <a:gd name="T7" fmla="*/ 0 h 2"/>
                  <a:gd name="T8" fmla="*/ 40 w 40"/>
                  <a:gd name="T9" fmla="*/ 2 h 2"/>
                </a:gdLst>
                <a:ahLst/>
                <a:cxnLst>
                  <a:cxn ang="T4">
                    <a:pos x="T0" y="T1"/>
                  </a:cxn>
                  <a:cxn ang="T5">
                    <a:pos x="T2" y="T3"/>
                  </a:cxn>
                </a:cxnLst>
                <a:rect l="T6" t="T7" r="T8" b="T9"/>
                <a:pathLst>
                  <a:path w="40" h="2">
                    <a:moveTo>
                      <a:pt x="40" y="0"/>
                    </a:moveTo>
                    <a:cubicBezTo>
                      <a:pt x="0" y="0"/>
                      <a:pt x="0" y="0"/>
                      <a:pt x="0" y="0"/>
                    </a:cubicBezTo>
                  </a:path>
                </a:pathLst>
              </a:custGeom>
              <a:noFill/>
              <a:ln w="0">
                <a:solidFill>
                  <a:srgbClr val="BCB1D5"/>
                </a:solidFill>
                <a:round/>
                <a:headEnd/>
                <a:tailEnd/>
              </a:ln>
            </p:spPr>
            <p:txBody>
              <a:bodyPr/>
              <a:lstStyle/>
              <a:p>
                <a:endParaRPr lang="en-US"/>
              </a:p>
            </p:txBody>
          </p:sp>
          <p:sp>
            <p:nvSpPr>
              <p:cNvPr id="44" name="Freeform 42"/>
              <p:cNvSpPr>
                <a:spLocks/>
              </p:cNvSpPr>
              <p:nvPr/>
            </p:nvSpPr>
            <p:spPr bwMode="auto">
              <a:xfrm>
                <a:off x="2865" y="2981"/>
                <a:ext cx="15" cy="270"/>
              </a:xfrm>
              <a:custGeom>
                <a:avLst/>
                <a:gdLst>
                  <a:gd name="T0" fmla="*/ 10 w 15"/>
                  <a:gd name="T1" fmla="*/ 6917 h 180"/>
                  <a:gd name="T2" fmla="*/ 15 w 15"/>
                  <a:gd name="T3" fmla="*/ 6743 h 180"/>
                  <a:gd name="T4" fmla="*/ 15 w 15"/>
                  <a:gd name="T5" fmla="*/ 5970 h 180"/>
                  <a:gd name="T6" fmla="*/ 15 w 15"/>
                  <a:gd name="T7" fmla="*/ 4034 h 180"/>
                  <a:gd name="T8" fmla="*/ 15 w 15"/>
                  <a:gd name="T9" fmla="*/ 0 h 180"/>
                  <a:gd name="T10" fmla="*/ 0 w 15"/>
                  <a:gd name="T11" fmla="*/ 0 h 180"/>
                  <a:gd name="T12" fmla="*/ 0 w 15"/>
                  <a:gd name="T13" fmla="*/ 4034 h 180"/>
                  <a:gd name="T14" fmla="*/ 0 w 15"/>
                  <a:gd name="T15" fmla="*/ 5970 h 180"/>
                  <a:gd name="T16" fmla="*/ 0 w 15"/>
                  <a:gd name="T17" fmla="*/ 6743 h 180"/>
                  <a:gd name="T18" fmla="*/ 10 w 15"/>
                  <a:gd name="T19" fmla="*/ 6917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80"/>
                  <a:gd name="T32" fmla="*/ 15 w 15"/>
                  <a:gd name="T33" fmla="*/ 180 h 1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80">
                    <a:moveTo>
                      <a:pt x="10" y="180"/>
                    </a:moveTo>
                    <a:lnTo>
                      <a:pt x="15" y="175"/>
                    </a:lnTo>
                    <a:lnTo>
                      <a:pt x="15" y="155"/>
                    </a:lnTo>
                    <a:lnTo>
                      <a:pt x="15" y="105"/>
                    </a:lnTo>
                    <a:lnTo>
                      <a:pt x="15" y="0"/>
                    </a:lnTo>
                    <a:lnTo>
                      <a:pt x="0" y="0"/>
                    </a:lnTo>
                    <a:lnTo>
                      <a:pt x="0" y="105"/>
                    </a:lnTo>
                    <a:lnTo>
                      <a:pt x="0" y="155"/>
                    </a:lnTo>
                    <a:lnTo>
                      <a:pt x="0" y="175"/>
                    </a:lnTo>
                    <a:lnTo>
                      <a:pt x="10" y="180"/>
                    </a:lnTo>
                    <a:close/>
                  </a:path>
                </a:pathLst>
              </a:custGeom>
              <a:solidFill>
                <a:srgbClr val="25221E"/>
              </a:solidFill>
              <a:ln w="9525">
                <a:noFill/>
                <a:round/>
                <a:headEnd/>
                <a:tailEnd/>
              </a:ln>
            </p:spPr>
            <p:txBody>
              <a:bodyPr/>
              <a:lstStyle/>
              <a:p>
                <a:endParaRPr lang="en-US"/>
              </a:p>
            </p:txBody>
          </p:sp>
          <p:sp>
            <p:nvSpPr>
              <p:cNvPr id="45" name="Freeform 43"/>
              <p:cNvSpPr>
                <a:spLocks/>
              </p:cNvSpPr>
              <p:nvPr/>
            </p:nvSpPr>
            <p:spPr bwMode="auto">
              <a:xfrm>
                <a:off x="2830" y="3244"/>
                <a:ext cx="85" cy="120"/>
              </a:xfrm>
              <a:custGeom>
                <a:avLst/>
                <a:gdLst>
                  <a:gd name="T0" fmla="*/ 45 w 85"/>
                  <a:gd name="T1" fmla="*/ 3074 h 80"/>
                  <a:gd name="T2" fmla="*/ 85 w 85"/>
                  <a:gd name="T3" fmla="*/ 0 h 80"/>
                  <a:gd name="T4" fmla="*/ 0 w 85"/>
                  <a:gd name="T5" fmla="*/ 0 h 80"/>
                  <a:gd name="T6" fmla="*/ 45 w 85"/>
                  <a:gd name="T7" fmla="*/ 3074 h 80"/>
                  <a:gd name="T8" fmla="*/ 45 w 85"/>
                  <a:gd name="T9" fmla="*/ 3074 h 80"/>
                  <a:gd name="T10" fmla="*/ 0 60000 65536"/>
                  <a:gd name="T11" fmla="*/ 0 60000 65536"/>
                  <a:gd name="T12" fmla="*/ 0 60000 65536"/>
                  <a:gd name="T13" fmla="*/ 0 60000 65536"/>
                  <a:gd name="T14" fmla="*/ 0 60000 65536"/>
                  <a:gd name="T15" fmla="*/ 0 w 85"/>
                  <a:gd name="T16" fmla="*/ 0 h 80"/>
                  <a:gd name="T17" fmla="*/ 85 w 85"/>
                  <a:gd name="T18" fmla="*/ 80 h 80"/>
                </a:gdLst>
                <a:ahLst/>
                <a:cxnLst>
                  <a:cxn ang="T10">
                    <a:pos x="T0" y="T1"/>
                  </a:cxn>
                  <a:cxn ang="T11">
                    <a:pos x="T2" y="T3"/>
                  </a:cxn>
                  <a:cxn ang="T12">
                    <a:pos x="T4" y="T5"/>
                  </a:cxn>
                  <a:cxn ang="T13">
                    <a:pos x="T6" y="T7"/>
                  </a:cxn>
                  <a:cxn ang="T14">
                    <a:pos x="T8" y="T9"/>
                  </a:cxn>
                </a:cxnLst>
                <a:rect l="T15" t="T16" r="T17" b="T18"/>
                <a:pathLst>
                  <a:path w="85" h="80">
                    <a:moveTo>
                      <a:pt x="45" y="80"/>
                    </a:moveTo>
                    <a:lnTo>
                      <a:pt x="85" y="0"/>
                    </a:lnTo>
                    <a:lnTo>
                      <a:pt x="0" y="0"/>
                    </a:lnTo>
                    <a:lnTo>
                      <a:pt x="45" y="80"/>
                    </a:lnTo>
                    <a:close/>
                  </a:path>
                </a:pathLst>
              </a:custGeom>
              <a:solidFill>
                <a:srgbClr val="25221E"/>
              </a:solidFill>
              <a:ln w="9525">
                <a:noFill/>
                <a:round/>
                <a:headEnd/>
                <a:tailEnd/>
              </a:ln>
            </p:spPr>
            <p:txBody>
              <a:bodyPr/>
              <a:lstStyle/>
              <a:p>
                <a:endParaRPr lang="en-US"/>
              </a:p>
            </p:txBody>
          </p:sp>
          <p:sp>
            <p:nvSpPr>
              <p:cNvPr id="46" name="Oval 44"/>
              <p:cNvSpPr>
                <a:spLocks noChangeArrowheads="1"/>
              </p:cNvSpPr>
              <p:nvPr/>
            </p:nvSpPr>
            <p:spPr bwMode="auto">
              <a:xfrm>
                <a:off x="2830" y="2696"/>
                <a:ext cx="55" cy="30"/>
              </a:xfrm>
              <a:prstGeom prst="ellipse">
                <a:avLst/>
              </a:prstGeom>
              <a:solidFill>
                <a:srgbClr val="FDFA00"/>
              </a:solidFill>
              <a:ln w="9525">
                <a:noFill/>
                <a:round/>
                <a:headEnd/>
                <a:tailEnd/>
              </a:ln>
            </p:spPr>
            <p:txBody>
              <a:bodyPr/>
              <a:lstStyle/>
              <a:p>
                <a:endParaRPr lang="en-US"/>
              </a:p>
            </p:txBody>
          </p:sp>
          <p:sp>
            <p:nvSpPr>
              <p:cNvPr id="47" name="Oval 45"/>
              <p:cNvSpPr>
                <a:spLocks noChangeArrowheads="1"/>
              </p:cNvSpPr>
              <p:nvPr/>
            </p:nvSpPr>
            <p:spPr bwMode="auto">
              <a:xfrm>
                <a:off x="2830" y="2696"/>
                <a:ext cx="55" cy="30"/>
              </a:xfrm>
              <a:prstGeom prst="ellipse">
                <a:avLst/>
              </a:prstGeom>
              <a:noFill/>
              <a:ln w="0">
                <a:solidFill>
                  <a:srgbClr val="FDFA00"/>
                </a:solidFill>
                <a:round/>
                <a:headEnd/>
                <a:tailEnd/>
              </a:ln>
            </p:spPr>
            <p:txBody>
              <a:bodyPr/>
              <a:lstStyle/>
              <a:p>
                <a:endParaRPr lang="en-US"/>
              </a:p>
            </p:txBody>
          </p:sp>
          <p:sp>
            <p:nvSpPr>
              <p:cNvPr id="48" name="Freeform 46"/>
              <p:cNvSpPr>
                <a:spLocks/>
              </p:cNvSpPr>
              <p:nvPr/>
            </p:nvSpPr>
            <p:spPr bwMode="auto">
              <a:xfrm>
                <a:off x="2565" y="3439"/>
                <a:ext cx="630" cy="97"/>
              </a:xfrm>
              <a:custGeom>
                <a:avLst/>
                <a:gdLst>
                  <a:gd name="T0" fmla="*/ 13671882 w 126"/>
                  <a:gd name="T1" fmla="*/ 0 h 13"/>
                  <a:gd name="T2" fmla="*/ 232421784 w 126"/>
                  <a:gd name="T3" fmla="*/ 0 h 13"/>
                  <a:gd name="T4" fmla="*/ 246093620 w 126"/>
                  <a:gd name="T5" fmla="*/ 432637423 h 13"/>
                  <a:gd name="T6" fmla="*/ 246093620 w 126"/>
                  <a:gd name="T7" fmla="*/ 432637423 h 13"/>
                  <a:gd name="T8" fmla="*/ 232421784 w 126"/>
                  <a:gd name="T9" fmla="*/ 932227150 h 13"/>
                  <a:gd name="T10" fmla="*/ 13671882 w 126"/>
                  <a:gd name="T11" fmla="*/ 932227150 h 13"/>
                  <a:gd name="T12" fmla="*/ 0 w 126"/>
                  <a:gd name="T13" fmla="*/ 432637423 h 13"/>
                  <a:gd name="T14" fmla="*/ 0 w 126"/>
                  <a:gd name="T15" fmla="*/ 432637423 h 13"/>
                  <a:gd name="T16" fmla="*/ 13671882 w 126"/>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13"/>
                  <a:gd name="T29" fmla="*/ 126 w 126"/>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13">
                    <a:moveTo>
                      <a:pt x="7" y="0"/>
                    </a:moveTo>
                    <a:lnTo>
                      <a:pt x="119" y="0"/>
                    </a:lnTo>
                    <a:cubicBezTo>
                      <a:pt x="123" y="0"/>
                      <a:pt x="126" y="3"/>
                      <a:pt x="126" y="6"/>
                    </a:cubicBezTo>
                    <a:cubicBezTo>
                      <a:pt x="126" y="10"/>
                      <a:pt x="123" y="13"/>
                      <a:pt x="119" y="13"/>
                    </a:cubicBezTo>
                    <a:lnTo>
                      <a:pt x="7" y="13"/>
                    </a:lnTo>
                    <a:cubicBezTo>
                      <a:pt x="3" y="13"/>
                      <a:pt x="0" y="10"/>
                      <a:pt x="0" y="6"/>
                    </a:cubicBezTo>
                    <a:cubicBezTo>
                      <a:pt x="0" y="3"/>
                      <a:pt x="3" y="0"/>
                      <a:pt x="7" y="0"/>
                    </a:cubicBezTo>
                    <a:close/>
                  </a:path>
                </a:pathLst>
              </a:custGeom>
              <a:noFill/>
              <a:ln w="0">
                <a:solidFill>
                  <a:srgbClr val="25221E"/>
                </a:solidFill>
                <a:round/>
                <a:headEnd/>
                <a:tailEnd/>
              </a:ln>
            </p:spPr>
            <p:txBody>
              <a:bodyPr/>
              <a:lstStyle/>
              <a:p>
                <a:endParaRPr lang="en-US"/>
              </a:p>
            </p:txBody>
          </p:sp>
          <p:sp>
            <p:nvSpPr>
              <p:cNvPr id="49" name="Rectangle 47"/>
              <p:cNvSpPr>
                <a:spLocks noChangeArrowheads="1"/>
              </p:cNvSpPr>
              <p:nvPr/>
            </p:nvSpPr>
            <p:spPr bwMode="auto">
              <a:xfrm>
                <a:off x="2690" y="3536"/>
                <a:ext cx="380" cy="23"/>
              </a:xfrm>
              <a:prstGeom prst="rect">
                <a:avLst/>
              </a:prstGeom>
              <a:solidFill>
                <a:srgbClr val="25221E"/>
              </a:solidFill>
              <a:ln w="9525">
                <a:noFill/>
                <a:miter lim="800000"/>
                <a:headEnd/>
                <a:tailEnd/>
              </a:ln>
            </p:spPr>
            <p:txBody>
              <a:bodyPr/>
              <a:lstStyle/>
              <a:p>
                <a:endParaRPr lang="en-US"/>
              </a:p>
            </p:txBody>
          </p:sp>
          <p:sp>
            <p:nvSpPr>
              <p:cNvPr id="50" name="Rectangle 48"/>
              <p:cNvSpPr>
                <a:spLocks noChangeArrowheads="1"/>
              </p:cNvSpPr>
              <p:nvPr/>
            </p:nvSpPr>
            <p:spPr bwMode="auto">
              <a:xfrm>
                <a:off x="2690" y="3536"/>
                <a:ext cx="380" cy="23"/>
              </a:xfrm>
              <a:prstGeom prst="rect">
                <a:avLst/>
              </a:prstGeom>
              <a:noFill/>
              <a:ln w="0">
                <a:solidFill>
                  <a:srgbClr val="25221E"/>
                </a:solidFill>
                <a:miter lim="800000"/>
                <a:headEnd/>
                <a:tailEnd/>
              </a:ln>
            </p:spPr>
            <p:txBody>
              <a:bodyPr/>
              <a:lstStyle/>
              <a:p>
                <a:endParaRPr lang="en-US"/>
              </a:p>
            </p:txBody>
          </p:sp>
          <p:sp>
            <p:nvSpPr>
              <p:cNvPr id="51" name="Rectangle 49"/>
              <p:cNvSpPr>
                <a:spLocks noChangeArrowheads="1"/>
              </p:cNvSpPr>
              <p:nvPr/>
            </p:nvSpPr>
            <p:spPr bwMode="auto">
              <a:xfrm>
                <a:off x="2690" y="3409"/>
                <a:ext cx="380" cy="30"/>
              </a:xfrm>
              <a:prstGeom prst="rect">
                <a:avLst/>
              </a:prstGeom>
              <a:solidFill>
                <a:srgbClr val="FDFA00"/>
              </a:solidFill>
              <a:ln w="9525">
                <a:noFill/>
                <a:miter lim="800000"/>
                <a:headEnd/>
                <a:tailEnd/>
              </a:ln>
            </p:spPr>
            <p:txBody>
              <a:bodyPr/>
              <a:lstStyle/>
              <a:p>
                <a:endParaRPr lang="en-US"/>
              </a:p>
            </p:txBody>
          </p:sp>
          <p:sp>
            <p:nvSpPr>
              <p:cNvPr id="52" name="Rectangle 50"/>
              <p:cNvSpPr>
                <a:spLocks noChangeArrowheads="1"/>
              </p:cNvSpPr>
              <p:nvPr/>
            </p:nvSpPr>
            <p:spPr bwMode="auto">
              <a:xfrm>
                <a:off x="2690" y="3409"/>
                <a:ext cx="380" cy="30"/>
              </a:xfrm>
              <a:prstGeom prst="rect">
                <a:avLst/>
              </a:prstGeom>
              <a:noFill/>
              <a:ln w="0">
                <a:solidFill>
                  <a:srgbClr val="FDFA00"/>
                </a:solidFill>
                <a:miter lim="800000"/>
                <a:headEnd/>
                <a:tailEnd/>
              </a:ln>
            </p:spPr>
            <p:txBody>
              <a:bodyPr/>
              <a:lstStyle/>
              <a:p>
                <a:endParaRPr lang="en-US"/>
              </a:p>
            </p:txBody>
          </p:sp>
          <p:sp>
            <p:nvSpPr>
              <p:cNvPr id="53" name="Rectangle 51"/>
              <p:cNvSpPr>
                <a:spLocks noChangeArrowheads="1"/>
              </p:cNvSpPr>
              <p:nvPr/>
            </p:nvSpPr>
            <p:spPr bwMode="auto">
              <a:xfrm>
                <a:off x="2690" y="3409"/>
                <a:ext cx="380" cy="30"/>
              </a:xfrm>
              <a:prstGeom prst="rect">
                <a:avLst/>
              </a:prstGeom>
              <a:solidFill>
                <a:srgbClr val="009049"/>
              </a:solidFill>
              <a:ln w="9525">
                <a:noFill/>
                <a:miter lim="800000"/>
                <a:headEnd/>
                <a:tailEnd/>
              </a:ln>
            </p:spPr>
            <p:txBody>
              <a:bodyPr/>
              <a:lstStyle/>
              <a:p>
                <a:endParaRPr lang="en-US"/>
              </a:p>
            </p:txBody>
          </p:sp>
          <p:sp>
            <p:nvSpPr>
              <p:cNvPr id="54" name="Rectangle 52"/>
              <p:cNvSpPr>
                <a:spLocks noChangeArrowheads="1"/>
              </p:cNvSpPr>
              <p:nvPr/>
            </p:nvSpPr>
            <p:spPr bwMode="auto">
              <a:xfrm>
                <a:off x="2690" y="3409"/>
                <a:ext cx="380" cy="30"/>
              </a:xfrm>
              <a:prstGeom prst="rect">
                <a:avLst/>
              </a:prstGeom>
              <a:noFill/>
              <a:ln w="0">
                <a:solidFill>
                  <a:srgbClr val="009049"/>
                </a:solidFill>
                <a:miter lim="800000"/>
                <a:headEnd/>
                <a:tailEnd/>
              </a:ln>
            </p:spPr>
            <p:txBody>
              <a:bodyPr/>
              <a:lstStyle/>
              <a:p>
                <a:endParaRPr lang="en-US"/>
              </a:p>
            </p:txBody>
          </p:sp>
          <p:sp>
            <p:nvSpPr>
              <p:cNvPr id="55" name="Rectangle 53"/>
              <p:cNvSpPr>
                <a:spLocks noChangeArrowheads="1"/>
              </p:cNvSpPr>
              <p:nvPr/>
            </p:nvSpPr>
            <p:spPr bwMode="auto">
              <a:xfrm>
                <a:off x="930" y="1842"/>
                <a:ext cx="822" cy="153"/>
              </a:xfrm>
              <a:prstGeom prst="rect">
                <a:avLst/>
              </a:prstGeom>
              <a:noFill/>
              <a:ln w="9525">
                <a:noFill/>
                <a:miter lim="800000"/>
                <a:headEnd/>
                <a:tailEnd/>
              </a:ln>
            </p:spPr>
            <p:txBody>
              <a:bodyPr wrap="none" lIns="0" tIns="0" rIns="0" bIns="0">
                <a:spAutoFit/>
              </a:bodyPr>
              <a:lstStyle/>
              <a:p>
                <a:r>
                  <a:rPr lang="de-DE" sz="1600">
                    <a:solidFill>
                      <a:srgbClr val="25221E"/>
                    </a:solidFill>
                    <a:latin typeface="Comic Sans MS" pitchFamily="66" charset="0"/>
                    <a:cs typeface="Times New Roman" pitchFamily="18" charset="0"/>
                  </a:rPr>
                  <a:t>solved Matrix</a:t>
                </a:r>
                <a:endParaRPr lang="de-DE" sz="1600" b="1">
                  <a:latin typeface="Times New Roman" pitchFamily="18" charset="0"/>
                  <a:cs typeface="Times New Roman" pitchFamily="18" charset="0"/>
                </a:endParaRPr>
              </a:p>
            </p:txBody>
          </p:sp>
          <p:sp>
            <p:nvSpPr>
              <p:cNvPr id="56" name="Rectangle 54"/>
              <p:cNvSpPr>
                <a:spLocks noChangeArrowheads="1"/>
              </p:cNvSpPr>
              <p:nvPr/>
            </p:nvSpPr>
            <p:spPr bwMode="auto">
              <a:xfrm>
                <a:off x="4060" y="1825"/>
                <a:ext cx="809" cy="154"/>
              </a:xfrm>
              <a:prstGeom prst="rect">
                <a:avLst/>
              </a:prstGeom>
              <a:noFill/>
              <a:ln w="9525">
                <a:noFill/>
                <a:miter lim="800000"/>
                <a:headEnd/>
                <a:tailEnd/>
              </a:ln>
            </p:spPr>
            <p:txBody>
              <a:bodyPr wrap="none" lIns="0" tIns="0" rIns="0" bIns="0">
                <a:spAutoFit/>
              </a:bodyPr>
              <a:lstStyle/>
              <a:p>
                <a:r>
                  <a:rPr lang="de-DE" sz="1600">
                    <a:solidFill>
                      <a:srgbClr val="25221E"/>
                    </a:solidFill>
                    <a:latin typeface="Comic Sans MS" pitchFamily="66" charset="0"/>
                    <a:cs typeface="Times New Roman" pitchFamily="18" charset="0"/>
                  </a:rPr>
                  <a:t>solved sample</a:t>
                </a:r>
                <a:endParaRPr lang="de-DE" sz="1600" b="1">
                  <a:latin typeface="Times New Roman" pitchFamily="18" charset="0"/>
                  <a:cs typeface="Times New Roman" pitchFamily="18" charset="0"/>
                </a:endParaRPr>
              </a:p>
            </p:txBody>
          </p:sp>
          <p:sp>
            <p:nvSpPr>
              <p:cNvPr id="57" name="Rectangle 55"/>
              <p:cNvSpPr>
                <a:spLocks noChangeArrowheads="1"/>
              </p:cNvSpPr>
              <p:nvPr/>
            </p:nvSpPr>
            <p:spPr bwMode="auto">
              <a:xfrm>
                <a:off x="3000" y="3041"/>
                <a:ext cx="1072" cy="154"/>
              </a:xfrm>
              <a:prstGeom prst="rect">
                <a:avLst/>
              </a:prstGeom>
              <a:noFill/>
              <a:ln w="9525">
                <a:noFill/>
                <a:miter lim="800000"/>
                <a:headEnd/>
                <a:tailEnd/>
              </a:ln>
            </p:spPr>
            <p:txBody>
              <a:bodyPr wrap="none" lIns="0" tIns="0" rIns="0" bIns="0">
                <a:spAutoFit/>
              </a:bodyPr>
              <a:lstStyle/>
              <a:p>
                <a:r>
                  <a:rPr lang="de-DE" sz="1600">
                    <a:solidFill>
                      <a:srgbClr val="25221E"/>
                    </a:solidFill>
                    <a:latin typeface="Comic Sans MS" pitchFamily="66" charset="0"/>
                    <a:cs typeface="Times New Roman" pitchFamily="18" charset="0"/>
                  </a:rPr>
                  <a:t>Mixing and Drying</a:t>
                </a:r>
                <a:endParaRPr lang="de-DE" sz="1600" b="1">
                  <a:latin typeface="Times New Roman" pitchFamily="18" charset="0"/>
                  <a:cs typeface="Times New Roman" pitchFamily="18" charset="0"/>
                </a:endParaRPr>
              </a:p>
            </p:txBody>
          </p:sp>
          <p:sp>
            <p:nvSpPr>
              <p:cNvPr id="58" name="Oval 56"/>
              <p:cNvSpPr>
                <a:spLocks noChangeArrowheads="1"/>
              </p:cNvSpPr>
              <p:nvPr/>
            </p:nvSpPr>
            <p:spPr bwMode="auto">
              <a:xfrm>
                <a:off x="2895" y="2711"/>
                <a:ext cx="55" cy="30"/>
              </a:xfrm>
              <a:prstGeom prst="ellipse">
                <a:avLst/>
              </a:prstGeom>
              <a:solidFill>
                <a:srgbClr val="BCB1D5"/>
              </a:solidFill>
              <a:ln w="9525">
                <a:noFill/>
                <a:round/>
                <a:headEnd/>
                <a:tailEnd/>
              </a:ln>
            </p:spPr>
            <p:txBody>
              <a:bodyPr/>
              <a:lstStyle/>
              <a:p>
                <a:endParaRPr lang="en-US"/>
              </a:p>
            </p:txBody>
          </p:sp>
          <p:sp>
            <p:nvSpPr>
              <p:cNvPr id="59" name="Oval 57"/>
              <p:cNvSpPr>
                <a:spLocks noChangeArrowheads="1"/>
              </p:cNvSpPr>
              <p:nvPr/>
            </p:nvSpPr>
            <p:spPr bwMode="auto">
              <a:xfrm>
                <a:off x="2895" y="2711"/>
                <a:ext cx="55" cy="30"/>
              </a:xfrm>
              <a:prstGeom prst="ellipse">
                <a:avLst/>
              </a:prstGeom>
              <a:noFill/>
              <a:ln w="0">
                <a:solidFill>
                  <a:srgbClr val="BCB1D5"/>
                </a:solidFill>
                <a:round/>
                <a:headEnd/>
                <a:tailEnd/>
              </a:ln>
            </p:spPr>
            <p:txBody>
              <a:bodyPr/>
              <a:lstStyle/>
              <a:p>
                <a:endParaRPr lang="en-US"/>
              </a:p>
            </p:txBody>
          </p:sp>
        </p:grpSp>
        <p:pic>
          <p:nvPicPr>
            <p:cNvPr id="22" name="Picture 58"/>
            <p:cNvPicPr>
              <a:picLocks noChangeAspect="1" noChangeArrowheads="1"/>
            </p:cNvPicPr>
            <p:nvPr/>
          </p:nvPicPr>
          <p:blipFill>
            <a:blip r:embed="rId2" cstate="print"/>
            <a:srcRect/>
            <a:stretch>
              <a:fillRect/>
            </a:stretch>
          </p:blipFill>
          <p:spPr bwMode="auto">
            <a:xfrm>
              <a:off x="249" y="2523"/>
              <a:ext cx="1806" cy="154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ox(in)">
                                      <p:cBhvr>
                                        <p:cTn id="7" dur="500"/>
                                        <p:tgtEl>
                                          <p:spTgt spid="2048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483">
                                            <p:txEl>
                                              <p:pRg st="0" end="0"/>
                                            </p:txEl>
                                          </p:spTgt>
                                        </p:tgtEl>
                                        <p:attrNameLst>
                                          <p:attrName>style.visibility</p:attrName>
                                        </p:attrNameLst>
                                      </p:cBhvr>
                                      <p:to>
                                        <p:strVal val="visible"/>
                                      </p:to>
                                    </p:set>
                                    <p:animEffect transition="in" filter="box(in)">
                                      <p:cBhvr>
                                        <p:cTn id="10" dur="500"/>
                                        <p:tgtEl>
                                          <p:spTgt spid="2048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 y="0"/>
            <a:ext cx="7496175"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512" y="5157192"/>
            <a:ext cx="9145016" cy="1287532"/>
          </a:xfrm>
          <a:prstGeom prst="rect">
            <a:avLst/>
          </a:prstGeom>
        </p:spPr>
        <p:txBody>
          <a:bodyPr wrap="square">
            <a:spAutoFit/>
          </a:bodyPr>
          <a:lstStyle/>
          <a:p>
            <a:pPr algn="just">
              <a:lnSpc>
                <a:spcPct val="150000"/>
              </a:lnSpc>
            </a:pPr>
            <a:r>
              <a:rPr lang="en-US" dirty="0"/>
              <a:t>Typical MALDI target. The Bruker Scout384™ target offers a 16 × 24 spot array with 384 positions for sample preparation. Here, a standard nickel-coated massive aluminum version is shown; its dimensions are 84 × 128 mm with marks of 3 mm in diameter.</a:t>
            </a:r>
          </a:p>
        </p:txBody>
      </p:sp>
    </p:spTree>
    <p:extLst>
      <p:ext uri="{BB962C8B-B14F-4D97-AF65-F5344CB8AC3E}">
        <p14:creationId xmlns:p14="http://schemas.microsoft.com/office/powerpoint/2010/main" val="172969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0"/>
            <a:ext cx="3414713" cy="588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512" y="5828739"/>
            <a:ext cx="9108504" cy="1077218"/>
          </a:xfrm>
          <a:prstGeom prst="rect">
            <a:avLst/>
          </a:prstGeom>
        </p:spPr>
        <p:txBody>
          <a:bodyPr wrap="square">
            <a:spAutoFit/>
          </a:bodyPr>
          <a:lstStyle/>
          <a:p>
            <a:r>
              <a:rPr lang="en-US" sz="1600" dirty="0">
                <a:latin typeface="Times New Roman" pitchFamily="18" charset="0"/>
                <a:cs typeface="Times New Roman" pitchFamily="18" charset="0"/>
              </a:rPr>
              <a:t>Sample preparation for MALDI. (a) Pipetting of 1 </a:t>
            </a:r>
            <a:r>
              <a:rPr lang="el-GR" sz="1600" dirty="0">
                <a:latin typeface="Times New Roman" pitchFamily="18" charset="0"/>
                <a:cs typeface="Times New Roman" pitchFamily="18" charset="0"/>
              </a:rPr>
              <a:t>μ</a:t>
            </a:r>
            <a:r>
              <a:rPr lang="en-US" sz="1600" dirty="0">
                <a:latin typeface="Times New Roman" pitchFamily="18" charset="0"/>
                <a:cs typeface="Times New Roman" pitchFamily="18" charset="0"/>
              </a:rPr>
              <a:t>l of sample–matrix solution onto a standard MALDI target; (b) same spots after DHB has crystallized show large crystals on the rim and evenly distributed small crystals in the center; (c) </a:t>
            </a:r>
            <a:r>
              <a:rPr lang="en-US" sz="1600" dirty="0" err="1">
                <a:latin typeface="Times New Roman" pitchFamily="18" charset="0"/>
                <a:cs typeface="Times New Roman" pitchFamily="18" charset="0"/>
              </a:rPr>
              <a:t>cummulative</a:t>
            </a:r>
            <a:r>
              <a:rPr lang="en-US" sz="1600" dirty="0">
                <a:latin typeface="Times New Roman" pitchFamily="18" charset="0"/>
                <a:cs typeface="Times New Roman" pitchFamily="18" charset="0"/>
              </a:rPr>
              <a:t> effect of hydrophilic spots (bright areas in circles) present on a hydrophobic surface of an Anchor-Chip™ target on crystallizing DHB matrix.</a:t>
            </a:r>
          </a:p>
        </p:txBody>
      </p:sp>
    </p:spTree>
    <p:extLst>
      <p:ext uri="{BB962C8B-B14F-4D97-AF65-F5344CB8AC3E}">
        <p14:creationId xmlns:p14="http://schemas.microsoft.com/office/powerpoint/2010/main" val="2381001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611188" y="908721"/>
            <a:ext cx="8229600" cy="1728192"/>
          </a:xfrm>
        </p:spPr>
        <p:txBody>
          <a:bodyPr/>
          <a:lstStyle/>
          <a:p>
            <a:pPr algn="ctr" eaLnBrk="1" hangingPunct="1">
              <a:buFontTx/>
              <a:buNone/>
            </a:pPr>
            <a:r>
              <a:rPr lang="en-US" sz="2400" dirty="0"/>
              <a:t>H = H</a:t>
            </a:r>
            <a:r>
              <a:rPr lang="en-US" sz="2400" baseline="-25000" dirty="0"/>
              <a:t>o</a:t>
            </a:r>
            <a:r>
              <a:rPr lang="en-US" sz="2400" dirty="0"/>
              <a:t> e </a:t>
            </a:r>
            <a:r>
              <a:rPr lang="en-US" sz="2400" baseline="30000" dirty="0"/>
              <a:t>-</a:t>
            </a:r>
            <a:r>
              <a:rPr lang="en-US" sz="2400" baseline="30000" dirty="0">
                <a:sym typeface="Symbol" pitchFamily="18" charset="2"/>
              </a:rPr>
              <a:t>z</a:t>
            </a:r>
          </a:p>
          <a:p>
            <a:pPr algn="ctr" eaLnBrk="1" hangingPunct="1">
              <a:buFontTx/>
              <a:buNone/>
            </a:pPr>
            <a:r>
              <a:rPr lang="en-US" sz="2400" dirty="0">
                <a:sym typeface="Symbol" pitchFamily="18" charset="2"/>
              </a:rPr>
              <a:t>H: Laser </a:t>
            </a:r>
            <a:r>
              <a:rPr lang="en-US" sz="2400" dirty="0" err="1">
                <a:sym typeface="Symbol" pitchFamily="18" charset="2"/>
              </a:rPr>
              <a:t>fluence</a:t>
            </a:r>
            <a:r>
              <a:rPr lang="en-US" sz="2400" dirty="0">
                <a:sym typeface="Symbol" pitchFamily="18" charset="2"/>
              </a:rPr>
              <a:t> at depth z into the sample</a:t>
            </a:r>
          </a:p>
          <a:p>
            <a:pPr algn="ctr" eaLnBrk="1" hangingPunct="1">
              <a:buFontTx/>
              <a:buNone/>
            </a:pPr>
            <a:r>
              <a:rPr lang="en-US" sz="2400" dirty="0">
                <a:sym typeface="Symbol" pitchFamily="18" charset="2"/>
              </a:rPr>
              <a:t>H</a:t>
            </a:r>
            <a:r>
              <a:rPr lang="en-US" sz="2400" baseline="-25000" dirty="0">
                <a:sym typeface="Symbol" pitchFamily="18" charset="2"/>
              </a:rPr>
              <a:t>o</a:t>
            </a:r>
            <a:r>
              <a:rPr lang="en-US" sz="2400" dirty="0">
                <a:sym typeface="Symbol" pitchFamily="18" charset="2"/>
              </a:rPr>
              <a:t>: Laser </a:t>
            </a:r>
            <a:r>
              <a:rPr lang="en-US" sz="2400" dirty="0" err="1">
                <a:sym typeface="Symbol" pitchFamily="18" charset="2"/>
              </a:rPr>
              <a:t>fluence</a:t>
            </a:r>
            <a:r>
              <a:rPr lang="en-US" sz="2400" dirty="0">
                <a:sym typeface="Symbol" pitchFamily="18" charset="2"/>
              </a:rPr>
              <a:t> at the sample surface</a:t>
            </a:r>
          </a:p>
          <a:p>
            <a:pPr algn="ctr" eaLnBrk="1" hangingPunct="1">
              <a:buFontTx/>
              <a:buNone/>
            </a:pPr>
            <a:r>
              <a:rPr lang="en-US" sz="2400" dirty="0">
                <a:sym typeface="Symbol" pitchFamily="18" charset="2"/>
              </a:rPr>
              <a:t>: The absorption coefficient</a:t>
            </a:r>
          </a:p>
        </p:txBody>
      </p:sp>
      <p:sp>
        <p:nvSpPr>
          <p:cNvPr id="23555" name="Rectangle 4"/>
          <p:cNvSpPr>
            <a:spLocks noChangeArrowheads="1"/>
          </p:cNvSpPr>
          <p:nvPr/>
        </p:nvSpPr>
        <p:spPr bwMode="auto">
          <a:xfrm>
            <a:off x="1928813" y="-99392"/>
            <a:ext cx="4968875" cy="1008063"/>
          </a:xfrm>
          <a:prstGeom prst="rect">
            <a:avLst/>
          </a:prstGeom>
          <a:solidFill>
            <a:schemeClr val="bg1"/>
          </a:solidFill>
          <a:ln w="9525">
            <a:solidFill>
              <a:schemeClr val="bg1"/>
            </a:solidFill>
            <a:miter lim="800000"/>
            <a:headEnd/>
            <a:tailEnd/>
          </a:ln>
        </p:spPr>
        <p:txBody>
          <a:bodyPr wrap="none" anchor="ctr"/>
          <a:lstStyle/>
          <a:p>
            <a:pPr algn="ctr"/>
            <a:r>
              <a:rPr lang="en-US" sz="4400" b="1" i="1" dirty="0"/>
              <a:t>1. Absorption</a:t>
            </a:r>
          </a:p>
        </p:txBody>
      </p:sp>
      <p:pic>
        <p:nvPicPr>
          <p:cNvPr id="4" name="Picture 4"/>
          <p:cNvPicPr>
            <a:picLocks noChangeAspect="1" noChangeArrowheads="1"/>
          </p:cNvPicPr>
          <p:nvPr/>
        </p:nvPicPr>
        <p:blipFill>
          <a:blip r:embed="rId2" cstate="print"/>
          <a:srcRect/>
          <a:stretch>
            <a:fillRect/>
          </a:stretch>
        </p:blipFill>
        <p:spPr bwMode="auto">
          <a:xfrm>
            <a:off x="0" y="3068960"/>
            <a:ext cx="9144000" cy="3789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box(in)">
                                      <p:cBhvr>
                                        <p:cTn id="7" dur="5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box(in)">
                                      <p:cBhvr>
                                        <p:cTn id="12" dur="500"/>
                                        <p:tgtEl>
                                          <p:spTgt spid="235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554">
                                            <p:txEl>
                                              <p:pRg st="2" end="2"/>
                                            </p:txEl>
                                          </p:spTgt>
                                        </p:tgtEl>
                                        <p:attrNameLst>
                                          <p:attrName>style.visibility</p:attrName>
                                        </p:attrNameLst>
                                      </p:cBhvr>
                                      <p:to>
                                        <p:strVal val="visible"/>
                                      </p:to>
                                    </p:set>
                                    <p:animEffect transition="in" filter="box(in)">
                                      <p:cBhvr>
                                        <p:cTn id="17" dur="500"/>
                                        <p:tgtEl>
                                          <p:spTgt spid="235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554">
                                            <p:txEl>
                                              <p:pRg st="3" end="3"/>
                                            </p:txEl>
                                          </p:spTgt>
                                        </p:tgtEl>
                                        <p:attrNameLst>
                                          <p:attrName>style.visibility</p:attrName>
                                        </p:attrNameLst>
                                      </p:cBhvr>
                                      <p:to>
                                        <p:strVal val="visible"/>
                                      </p:to>
                                    </p:set>
                                    <p:animEffect transition="in" filter="box(in)">
                                      <p:cBhvr>
                                        <p:cTn id="22" dur="500"/>
                                        <p:tgtEl>
                                          <p:spTgt spid="235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6907" y="1844824"/>
            <a:ext cx="3364359" cy="1512168"/>
          </a:xfrm>
        </p:spPr>
        <p:txBody>
          <a:bodyPr/>
          <a:lstStyle/>
          <a:p>
            <a:pPr algn="just"/>
            <a:r>
              <a:rPr lang="en-US" sz="2400" dirty="0">
                <a:latin typeface="Times New Roman" panose="02020603050405020304" pitchFamily="18" charset="0"/>
                <a:cs typeface="Times New Roman" panose="02020603050405020304" pitchFamily="18" charset="0"/>
              </a:rPr>
              <a:t>Positive mass spectra of a peptide mixture obtained with different matrixes and addition of HTFSI (bis(</a:t>
            </a:r>
            <a:r>
              <a:rPr lang="en-US" sz="2400" dirty="0" err="1">
                <a:latin typeface="Times New Roman" panose="02020603050405020304" pitchFamily="18" charset="0"/>
                <a:cs typeface="Times New Roman" panose="02020603050405020304" pitchFamily="18" charset="0"/>
              </a:rPr>
              <a:t>trifluoromethylsulfonyl</a:t>
            </a:r>
            <a:r>
              <a:rPr lang="en-US" sz="2400" dirty="0">
                <a:latin typeface="Times New Roman" panose="02020603050405020304" pitchFamily="18" charset="0"/>
                <a:cs typeface="Times New Roman" panose="02020603050405020304" pitchFamily="18" charset="0"/>
              </a:rPr>
              <a:t>)imide). (2,5-</a:t>
            </a:r>
            <a:r>
              <a:rPr lang="en-US" sz="2400" dirty="0">
                <a:solidFill>
                  <a:srgbClr val="FF0000"/>
                </a:solidFill>
                <a:latin typeface="Times New Roman" panose="02020603050405020304" pitchFamily="18" charset="0"/>
                <a:cs typeface="Times New Roman" panose="02020603050405020304" pitchFamily="18" charset="0"/>
              </a:rPr>
              <a:t>DHB</a:t>
            </a:r>
            <a:r>
              <a:rPr lang="en-US" sz="2400" dirty="0">
                <a:latin typeface="Times New Roman" panose="02020603050405020304" pitchFamily="18" charset="0"/>
                <a:cs typeface="Times New Roman" panose="02020603050405020304" pitchFamily="18" charset="0"/>
              </a:rPr>
              <a:t> ) 2,5-dihydroxybenzoic acid, 3-</a:t>
            </a:r>
            <a:r>
              <a:rPr lang="en-US" sz="2400" dirty="0">
                <a:solidFill>
                  <a:srgbClr val="FF0000"/>
                </a:solidFill>
                <a:latin typeface="Times New Roman" panose="02020603050405020304" pitchFamily="18" charset="0"/>
                <a:cs typeface="Times New Roman" panose="02020603050405020304" pitchFamily="18" charset="0"/>
              </a:rPr>
              <a:t>HPA</a:t>
            </a:r>
            <a:r>
              <a:rPr lang="en-US" sz="2400" dirty="0">
                <a:latin typeface="Times New Roman" panose="02020603050405020304" pitchFamily="18" charset="0"/>
                <a:cs typeface="Times New Roman" panose="02020603050405020304" pitchFamily="18" charset="0"/>
              </a:rPr>
              <a:t> ) 3-hydroxypicolinic acid, </a:t>
            </a:r>
            <a:r>
              <a:rPr lang="en-US" sz="2400" dirty="0">
                <a:solidFill>
                  <a:srgbClr val="FF0000"/>
                </a:solidFill>
                <a:latin typeface="Times New Roman" panose="02020603050405020304" pitchFamily="18" charset="0"/>
                <a:cs typeface="Times New Roman" panose="02020603050405020304" pitchFamily="18" charset="0"/>
              </a:rPr>
              <a:t>RCHCA</a:t>
            </a:r>
            <a:r>
              <a:rPr lang="en-US" sz="2400" dirty="0">
                <a:latin typeface="Times New Roman" panose="02020603050405020304" pitchFamily="18" charset="0"/>
                <a:cs typeface="Times New Roman" panose="02020603050405020304" pitchFamily="18" charset="0"/>
              </a:rPr>
              <a:t>) hydroxy-R-</a:t>
            </a:r>
            <a:r>
              <a:rPr lang="en-US" sz="2400" dirty="0" err="1">
                <a:latin typeface="Times New Roman" panose="02020603050405020304" pitchFamily="18" charset="0"/>
                <a:cs typeface="Times New Roman" panose="02020603050405020304" pitchFamily="18" charset="0"/>
              </a:rPr>
              <a:t>cyanocinnamic</a:t>
            </a:r>
            <a:r>
              <a:rPr lang="en-US" sz="2400" dirty="0">
                <a:latin typeface="Times New Roman" panose="02020603050405020304" pitchFamily="18" charset="0"/>
                <a:cs typeface="Times New Roman" panose="02020603050405020304" pitchFamily="18" charset="0"/>
              </a:rPr>
              <a:t> acid.</a:t>
            </a:r>
          </a:p>
        </p:txBody>
      </p:sp>
      <p:pic>
        <p:nvPicPr>
          <p:cNvPr id="25603" name="Picture 2"/>
          <p:cNvPicPr>
            <a:picLocks noChangeAspect="1" noChangeArrowheads="1"/>
          </p:cNvPicPr>
          <p:nvPr/>
        </p:nvPicPr>
        <p:blipFill>
          <a:blip r:embed="rId2" cstate="print"/>
          <a:srcRect/>
          <a:stretch>
            <a:fillRect/>
          </a:stretch>
        </p:blipFill>
        <p:spPr bwMode="auto">
          <a:xfrm>
            <a:off x="3995936" y="15030"/>
            <a:ext cx="5112568" cy="6965659"/>
          </a:xfrm>
          <a:prstGeom prst="rect">
            <a:avLst/>
          </a:prstGeom>
          <a:noFill/>
          <a:ln w="9525">
            <a:noFill/>
            <a:miter lim="800000"/>
            <a:headEnd/>
            <a:tailEnd/>
          </a:ln>
        </p:spPr>
      </p:pic>
      <p:sp>
        <p:nvSpPr>
          <p:cNvPr id="25604" name="Rectangle 5"/>
          <p:cNvSpPr>
            <a:spLocks noChangeArrowheads="1"/>
          </p:cNvSpPr>
          <p:nvPr/>
        </p:nvSpPr>
        <p:spPr bwMode="auto">
          <a:xfrm>
            <a:off x="179512" y="6309320"/>
            <a:ext cx="3508375" cy="369888"/>
          </a:xfrm>
          <a:prstGeom prst="rect">
            <a:avLst/>
          </a:prstGeom>
          <a:noFill/>
          <a:ln w="9525">
            <a:noFill/>
            <a:miter lim="800000"/>
            <a:headEnd/>
            <a:tailEnd/>
          </a:ln>
        </p:spPr>
        <p:txBody>
          <a:bodyPr wrap="none">
            <a:spAutoFit/>
          </a:bodyPr>
          <a:lstStyle/>
          <a:p>
            <a:r>
              <a:rPr lang="de-DE"/>
              <a:t>Chem. Rev. 2003, 103, 427−439</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6632"/>
            <a:ext cx="8872537"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5496" y="5934670"/>
            <a:ext cx="910698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Linear mode positive-ion MALDI-TOF spectra of </a:t>
            </a:r>
            <a:r>
              <a:rPr lang="en-US" dirty="0" err="1">
                <a:latin typeface="Times New Roman" panose="02020603050405020304" pitchFamily="18" charset="0"/>
                <a:cs typeface="Times New Roman" panose="02020603050405020304" pitchFamily="18" charset="0"/>
              </a:rPr>
              <a:t>ribonuclease</a:t>
            </a:r>
            <a:r>
              <a:rPr lang="en-US" dirty="0">
                <a:latin typeface="Times New Roman" panose="02020603050405020304" pitchFamily="18" charset="0"/>
                <a:cs typeface="Times New Roman" panose="02020603050405020304" pitchFamily="18" charset="0"/>
              </a:rPr>
              <a:t> B in 80 </a:t>
            </a:r>
            <a:r>
              <a:rPr lang="en-US" dirty="0" err="1">
                <a:latin typeface="Times New Roman" panose="02020603050405020304" pitchFamily="18" charset="0"/>
                <a:cs typeface="Times New Roman" panose="02020603050405020304" pitchFamily="18" charset="0"/>
              </a:rPr>
              <a:t>mM</a:t>
            </a:r>
            <a:r>
              <a:rPr lang="en-US" dirty="0">
                <a:latin typeface="Times New Roman" panose="02020603050405020304" pitchFamily="18" charset="0"/>
                <a:cs typeface="Times New Roman" panose="02020603050405020304" pitchFamily="18" charset="0"/>
              </a:rPr>
              <a:t> urea. a) 300 </a:t>
            </a:r>
            <a:r>
              <a:rPr lang="en-US" dirty="0" err="1">
                <a:latin typeface="Times New Roman" panose="02020603050405020304" pitchFamily="18" charset="0"/>
                <a:cs typeface="Times New Roman" panose="02020603050405020304" pitchFamily="18" charset="0"/>
              </a:rPr>
              <a:t>fmol</a:t>
            </a:r>
            <a:r>
              <a:rPr lang="en-US" dirty="0">
                <a:latin typeface="Times New Roman" panose="02020603050405020304" pitchFamily="18" charset="0"/>
                <a:cs typeface="Times New Roman" panose="02020603050405020304" pitchFamily="18" charset="0"/>
              </a:rPr>
              <a:t> in CHCA, (b) 600 </a:t>
            </a:r>
            <a:r>
              <a:rPr lang="en-US" dirty="0" err="1">
                <a:latin typeface="Times New Roman" panose="02020603050405020304" pitchFamily="18" charset="0"/>
                <a:cs typeface="Times New Roman" panose="02020603050405020304" pitchFamily="18" charset="0"/>
              </a:rPr>
              <a:t>fmol</a:t>
            </a:r>
            <a:r>
              <a:rPr lang="en-US" dirty="0">
                <a:latin typeface="Times New Roman" panose="02020603050405020304" pitchFamily="18" charset="0"/>
                <a:cs typeface="Times New Roman" panose="02020603050405020304" pitchFamily="18" charset="0"/>
              </a:rPr>
              <a:t> in DHB, and (c) 300 </a:t>
            </a:r>
            <a:r>
              <a:rPr lang="en-US" dirty="0" err="1">
                <a:latin typeface="Times New Roman" panose="02020603050405020304" pitchFamily="18" charset="0"/>
                <a:cs typeface="Times New Roman" panose="02020603050405020304" pitchFamily="18" charset="0"/>
              </a:rPr>
              <a:t>fmol</a:t>
            </a:r>
            <a:r>
              <a:rPr lang="en-US" dirty="0">
                <a:latin typeface="Times New Roman" panose="02020603050405020304" pitchFamily="18" charset="0"/>
                <a:cs typeface="Times New Roman" panose="02020603050405020304" pitchFamily="18" charset="0"/>
              </a:rPr>
              <a:t> in CHCA/DHB matrix mix.</a:t>
            </a:r>
          </a:p>
        </p:txBody>
      </p:sp>
    </p:spTree>
    <p:extLst>
      <p:ext uri="{BB962C8B-B14F-4D97-AF65-F5344CB8AC3E}">
        <p14:creationId xmlns:p14="http://schemas.microsoft.com/office/powerpoint/2010/main" val="3278630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Grp="1" noChangeAspect="1" noChangeArrowheads="1"/>
          </p:cNvPicPr>
          <p:nvPr>
            <p:ph idx="1"/>
          </p:nvPr>
        </p:nvPicPr>
        <p:blipFill>
          <a:blip r:embed="rId2" cstate="print"/>
          <a:srcRect/>
          <a:stretch>
            <a:fillRect/>
          </a:stretch>
        </p:blipFill>
        <p:spPr>
          <a:xfrm>
            <a:off x="-6350" y="12700"/>
            <a:ext cx="3717925" cy="5602288"/>
          </a:xfrm>
          <a:noFill/>
        </p:spPr>
      </p:pic>
      <p:sp>
        <p:nvSpPr>
          <p:cNvPr id="27651" name="Rectangle 4"/>
          <p:cNvSpPr>
            <a:spLocks noChangeArrowheads="1"/>
          </p:cNvSpPr>
          <p:nvPr/>
        </p:nvSpPr>
        <p:spPr bwMode="auto">
          <a:xfrm>
            <a:off x="3717925" y="12700"/>
            <a:ext cx="5426075" cy="2246769"/>
          </a:xfrm>
          <a:prstGeom prst="rect">
            <a:avLst/>
          </a:prstGeom>
          <a:noFill/>
          <a:ln w="9525">
            <a:noFill/>
            <a:miter lim="800000"/>
            <a:headEnd/>
            <a:tailEnd/>
          </a:ln>
        </p:spPr>
        <p:txBody>
          <a:bodyPr wrap="square">
            <a:spAutoFit/>
          </a:bodyPr>
          <a:lstStyle/>
          <a:p>
            <a:pPr algn="just"/>
            <a:r>
              <a:rPr lang="en-US" sz="2000" dirty="0"/>
              <a:t>High-speed time-lapse photographs of </a:t>
            </a:r>
            <a:r>
              <a:rPr lang="en-US" sz="2000" dirty="0">
                <a:solidFill>
                  <a:srgbClr val="FF0000"/>
                </a:solidFill>
              </a:rPr>
              <a:t>IR-MALDI</a:t>
            </a:r>
            <a:r>
              <a:rPr lang="en-US" sz="2000" dirty="0"/>
              <a:t> plumes generated with an optical parametric oscillator (OPO) laser with 6-ns pulse width and an </a:t>
            </a:r>
            <a:r>
              <a:rPr lang="en-US" sz="2000" dirty="0" err="1"/>
              <a:t>Er:Yag</a:t>
            </a:r>
            <a:r>
              <a:rPr lang="en-US" sz="2000" dirty="0"/>
              <a:t>-laser with 100-ns pulse width. Both lasers were operated at 2.94 </a:t>
            </a:r>
            <a:r>
              <a:rPr lang="en-US" sz="2000" dirty="0" err="1"/>
              <a:t>μm</a:t>
            </a:r>
            <a:r>
              <a:rPr lang="en-US" sz="2000" dirty="0"/>
              <a:t> wavelength. Matrix: glycerol; time resolution 8 ns; spatial resolution 4 </a:t>
            </a:r>
            <a:r>
              <a:rPr lang="en-US" sz="2000" dirty="0" err="1"/>
              <a:t>μm</a:t>
            </a:r>
            <a:r>
              <a:rPr lang="en-US" sz="2000" dirty="0"/>
              <a:t>. </a:t>
            </a:r>
          </a:p>
        </p:txBody>
      </p:sp>
      <p:sp>
        <p:nvSpPr>
          <p:cNvPr id="4" name="Rectangle 3"/>
          <p:cNvSpPr/>
          <p:nvPr/>
        </p:nvSpPr>
        <p:spPr>
          <a:xfrm>
            <a:off x="3779912" y="2492896"/>
            <a:ext cx="5364088" cy="1077218"/>
          </a:xfrm>
          <a:prstGeom prst="rect">
            <a:avLst/>
          </a:prstGeom>
        </p:spPr>
        <p:txBody>
          <a:bodyPr wrap="square">
            <a:spAutoFit/>
          </a:bodyPr>
          <a:lstStyle/>
          <a:p>
            <a:pPr algn="just">
              <a:buFontTx/>
              <a:buNone/>
            </a:pPr>
            <a:r>
              <a:rPr lang="en-US" sz="1600" dirty="0"/>
              <a:t>In </a:t>
            </a:r>
            <a:r>
              <a:rPr lang="en-US" sz="1600" i="1" dirty="0">
                <a:solidFill>
                  <a:srgbClr val="FF0000"/>
                </a:solidFill>
              </a:rPr>
              <a:t>IR-MALDI</a:t>
            </a:r>
            <a:r>
              <a:rPr lang="en-US" sz="1600" dirty="0"/>
              <a:t> (ER:YAG-laser), the absorbing volume is superheated to a temperature that is substantially </a:t>
            </a:r>
            <a:r>
              <a:rPr lang="en-US" sz="1600" b="1" u="sng" dirty="0"/>
              <a:t>above</a:t>
            </a:r>
            <a:r>
              <a:rPr lang="en-US" sz="1600" dirty="0"/>
              <a:t> the </a:t>
            </a:r>
            <a:r>
              <a:rPr lang="en-US" sz="1600" i="1" dirty="0">
                <a:solidFill>
                  <a:srgbClr val="FF0000"/>
                </a:solidFill>
              </a:rPr>
              <a:t>boiling temperature</a:t>
            </a:r>
            <a:r>
              <a:rPr lang="en-US" sz="1600" dirty="0"/>
              <a:t>, followed by a volume </a:t>
            </a:r>
            <a:r>
              <a:rPr lang="en-US" sz="1600" i="1" dirty="0">
                <a:solidFill>
                  <a:srgbClr val="FF0000"/>
                </a:solidFill>
              </a:rPr>
              <a:t>ejection</a:t>
            </a:r>
            <a:r>
              <a:rPr lang="en-US" sz="1600" dirty="0"/>
              <a:t> of material through boiling by heterogeneous nucleation. </a:t>
            </a:r>
          </a:p>
        </p:txBody>
      </p:sp>
      <p:sp>
        <p:nvSpPr>
          <p:cNvPr id="5" name="Rectangle 4"/>
          <p:cNvSpPr/>
          <p:nvPr/>
        </p:nvSpPr>
        <p:spPr>
          <a:xfrm>
            <a:off x="3779912" y="3861048"/>
            <a:ext cx="5292080" cy="830997"/>
          </a:xfrm>
          <a:prstGeom prst="rect">
            <a:avLst/>
          </a:prstGeom>
        </p:spPr>
        <p:txBody>
          <a:bodyPr wrap="square">
            <a:spAutoFit/>
          </a:bodyPr>
          <a:lstStyle/>
          <a:p>
            <a:pPr algn="just">
              <a:buFontTx/>
              <a:buNone/>
            </a:pPr>
            <a:r>
              <a:rPr lang="en-US" sz="1600" dirty="0"/>
              <a:t>The </a:t>
            </a:r>
            <a:r>
              <a:rPr lang="en-US" sz="1600" i="1" dirty="0">
                <a:solidFill>
                  <a:srgbClr val="FF0000"/>
                </a:solidFill>
              </a:rPr>
              <a:t>longer time </a:t>
            </a:r>
            <a:r>
              <a:rPr lang="en-US" sz="1600" dirty="0"/>
              <a:t>course of material ejection in the IR as compared to the UV is caused by a </a:t>
            </a:r>
            <a:r>
              <a:rPr lang="en-US" sz="1600" i="1" dirty="0">
                <a:solidFill>
                  <a:srgbClr val="FF0000"/>
                </a:solidFill>
              </a:rPr>
              <a:t>deeper penetration </a:t>
            </a:r>
            <a:r>
              <a:rPr lang="en-US" sz="1600" dirty="0"/>
              <a:t>of the radiation into the sample.</a:t>
            </a:r>
          </a:p>
        </p:txBody>
      </p:sp>
      <p:sp>
        <p:nvSpPr>
          <p:cNvPr id="6" name="Rectangle 5"/>
          <p:cNvSpPr/>
          <p:nvPr/>
        </p:nvSpPr>
        <p:spPr>
          <a:xfrm>
            <a:off x="3851920" y="4941168"/>
            <a:ext cx="5292080" cy="830997"/>
          </a:xfrm>
          <a:prstGeom prst="rect">
            <a:avLst/>
          </a:prstGeom>
        </p:spPr>
        <p:txBody>
          <a:bodyPr wrap="square">
            <a:spAutoFit/>
          </a:bodyPr>
          <a:lstStyle/>
          <a:p>
            <a:pPr algn="just">
              <a:buFontTx/>
              <a:buNone/>
            </a:pPr>
            <a:r>
              <a:rPr lang="en-US" sz="1600" dirty="0"/>
              <a:t>The </a:t>
            </a:r>
            <a:r>
              <a:rPr lang="en-US" sz="1600" i="1" dirty="0">
                <a:solidFill>
                  <a:srgbClr val="FF0000"/>
                </a:solidFill>
              </a:rPr>
              <a:t>ablated</a:t>
            </a:r>
            <a:r>
              <a:rPr lang="en-US" sz="1600" dirty="0"/>
              <a:t> mass per laser exposure in IR-MALDI exceeds that of UV-MALDI by at least a factor of 10, and the sample </a:t>
            </a:r>
            <a:r>
              <a:rPr lang="en-US" sz="1600" i="1" dirty="0">
                <a:solidFill>
                  <a:srgbClr val="FF0000"/>
                </a:solidFill>
              </a:rPr>
              <a:t>consumption rate </a:t>
            </a:r>
            <a:r>
              <a:rPr lang="en-US" sz="1600" dirty="0"/>
              <a:t>is accordingly higher.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23528" y="-290351"/>
            <a:ext cx="8229600" cy="1143000"/>
          </a:xfrm>
        </p:spPr>
        <p:txBody>
          <a:bodyPr/>
          <a:lstStyle/>
          <a:p>
            <a:r>
              <a:rPr lang="en-US" sz="2400" b="1" dirty="0"/>
              <a:t>Problems of MALDI</a:t>
            </a:r>
          </a:p>
        </p:txBody>
      </p:sp>
      <p:sp>
        <p:nvSpPr>
          <p:cNvPr id="4" name="Rectangle 3"/>
          <p:cNvSpPr/>
          <p:nvPr/>
        </p:nvSpPr>
        <p:spPr>
          <a:xfrm>
            <a:off x="-5582" y="822875"/>
            <a:ext cx="9308657" cy="646331"/>
          </a:xfrm>
          <a:prstGeom prst="rect">
            <a:avLst/>
          </a:prstGeom>
        </p:spPr>
        <p:txBody>
          <a:bodyPr wrap="square">
            <a:spAutoFit/>
          </a:bodyPr>
          <a:lstStyle/>
          <a:p>
            <a:pPr>
              <a:defRPr/>
            </a:pPr>
            <a:r>
              <a:rPr lang="en-US" dirty="0">
                <a:latin typeface="Times New Roman" pitchFamily="18" charset="0"/>
                <a:cs typeface="Times New Roman" pitchFamily="18" charset="0"/>
              </a:rPr>
              <a:t>1. </a:t>
            </a:r>
            <a:r>
              <a:rPr lang="fa-IR" dirty="0">
                <a:latin typeface="Times New Roman" pitchFamily="18" charset="0"/>
                <a:cs typeface="Times New Roman" pitchFamily="18" charset="0"/>
              </a:rPr>
              <a:t>،</a:t>
            </a:r>
            <a:r>
              <a:rPr lang="en-US" dirty="0">
                <a:latin typeface="Times New Roman" pitchFamily="18" charset="0"/>
                <a:cs typeface="Times New Roman" pitchFamily="18" charset="0"/>
              </a:rPr>
              <a:t>he </a:t>
            </a:r>
            <a:r>
              <a:rPr lang="en-US" dirty="0">
                <a:solidFill>
                  <a:srgbClr val="FF0000"/>
                </a:solidFill>
                <a:latin typeface="Times New Roman" pitchFamily="18" charset="0"/>
                <a:cs typeface="Times New Roman" pitchFamily="18" charset="0"/>
              </a:rPr>
              <a:t>suppression</a:t>
            </a:r>
            <a:r>
              <a:rPr lang="en-US" dirty="0">
                <a:latin typeface="Times New Roman" pitchFamily="18" charset="0"/>
                <a:cs typeface="Times New Roman" pitchFamily="18" charset="0"/>
              </a:rPr>
              <a:t> effects between analyte molecules still frequently arise during MALDI analysis, especially in the analysis of the mixtures (for analysis of trace compounds).</a:t>
            </a:r>
          </a:p>
        </p:txBody>
      </p:sp>
      <p:sp>
        <p:nvSpPr>
          <p:cNvPr id="5" name="Rectangle 4"/>
          <p:cNvSpPr/>
          <p:nvPr/>
        </p:nvSpPr>
        <p:spPr>
          <a:xfrm>
            <a:off x="-21479" y="1632020"/>
            <a:ext cx="9144000" cy="646331"/>
          </a:xfrm>
          <a:prstGeom prst="rect">
            <a:avLst/>
          </a:prstGeom>
        </p:spPr>
        <p:txBody>
          <a:bodyPr wrap="square">
            <a:spAutoFit/>
          </a:bodyPr>
          <a:lstStyle/>
          <a:p>
            <a:pPr algn="just"/>
            <a:r>
              <a:rPr lang="en-US" dirty="0">
                <a:latin typeface="Times New Roman" pitchFamily="18" charset="0"/>
                <a:cs typeface="Times New Roman" pitchFamily="18" charset="0"/>
              </a:rPr>
              <a:t>2. The presence of </a:t>
            </a:r>
            <a:r>
              <a:rPr lang="en-US" dirty="0">
                <a:solidFill>
                  <a:srgbClr val="FF0000"/>
                </a:solidFill>
                <a:latin typeface="Times New Roman" pitchFamily="18" charset="0"/>
                <a:cs typeface="Times New Roman" pitchFamily="18" charset="0"/>
              </a:rPr>
              <a:t>sodium</a:t>
            </a:r>
            <a:r>
              <a:rPr lang="en-US" dirty="0">
                <a:latin typeface="Times New Roman" pitchFamily="18" charset="0"/>
                <a:cs typeface="Times New Roman" pitchFamily="18" charset="0"/>
              </a:rPr>
              <a:t> and </a:t>
            </a:r>
            <a:r>
              <a:rPr lang="en-US" dirty="0">
                <a:solidFill>
                  <a:srgbClr val="FF0000"/>
                </a:solidFill>
                <a:latin typeface="Times New Roman" pitchFamily="18" charset="0"/>
                <a:cs typeface="Times New Roman" pitchFamily="18" charset="0"/>
              </a:rPr>
              <a:t>potassium</a:t>
            </a:r>
            <a:r>
              <a:rPr lang="en-US" dirty="0">
                <a:latin typeface="Times New Roman" pitchFamily="18" charset="0"/>
                <a:cs typeface="Times New Roman" pitchFamily="18" charset="0"/>
              </a:rPr>
              <a:t> in the sample solution, cation adduct clusters are commonly detected in MALDI-MS spectra;</a:t>
            </a:r>
          </a:p>
        </p:txBody>
      </p:sp>
      <p:sp>
        <p:nvSpPr>
          <p:cNvPr id="7" name="Rectangle 6"/>
          <p:cNvSpPr/>
          <p:nvPr/>
        </p:nvSpPr>
        <p:spPr>
          <a:xfrm>
            <a:off x="-5582" y="2561123"/>
            <a:ext cx="9144000" cy="1200329"/>
          </a:xfrm>
          <a:prstGeom prst="rect">
            <a:avLst/>
          </a:prstGeom>
        </p:spPr>
        <p:txBody>
          <a:bodyPr wrap="square">
            <a:spAutoFit/>
          </a:bodyPr>
          <a:lstStyle/>
          <a:p>
            <a:pPr algn="just">
              <a:buFontTx/>
              <a:buNone/>
              <a:defRPr/>
            </a:pPr>
            <a:r>
              <a:rPr lang="en-US" dirty="0">
                <a:latin typeface="Times New Roman" pitchFamily="18" charset="0"/>
                <a:cs typeface="Times New Roman" pitchFamily="18" charset="0"/>
              </a:rPr>
              <a:t>3. The serious </a:t>
            </a:r>
            <a:r>
              <a:rPr lang="en-US" dirty="0">
                <a:solidFill>
                  <a:srgbClr val="FF0000"/>
                </a:solidFill>
                <a:latin typeface="Times New Roman" pitchFamily="18" charset="0"/>
                <a:cs typeface="Times New Roman" pitchFamily="18" charset="0"/>
              </a:rPr>
              <a:t>background</a:t>
            </a:r>
            <a:r>
              <a:rPr lang="en-US" dirty="0">
                <a:latin typeface="Times New Roman" pitchFamily="18" charset="0"/>
                <a:cs typeface="Times New Roman" pitchFamily="18" charset="0"/>
              </a:rPr>
              <a:t> arising from organic matrix ions also makes characterization of small molecules (</a:t>
            </a:r>
            <a:r>
              <a:rPr lang="en-US" dirty="0">
                <a:solidFill>
                  <a:srgbClr val="FF0000"/>
                </a:solidFill>
                <a:latin typeface="Times New Roman" pitchFamily="18" charset="0"/>
                <a:cs typeface="Times New Roman" pitchFamily="18" charset="0"/>
              </a:rPr>
              <a:t>&lt;500</a:t>
            </a:r>
            <a:r>
              <a:rPr lang="en-US" dirty="0">
                <a:latin typeface="Times New Roman" pitchFamily="18" charset="0"/>
                <a:cs typeface="Times New Roman" pitchFamily="18" charset="0"/>
              </a:rPr>
              <a:t> Da) difficult. Inconvenience in detecting small biomolecules due to the interference of ions produced by matrix molecules. Direct ionization on silicon (DIOS) and direct ionization on metal (DIOM</a:t>
            </a:r>
          </a:p>
        </p:txBody>
      </p:sp>
      <p:sp>
        <p:nvSpPr>
          <p:cNvPr id="9" name="Rectangle 8"/>
          <p:cNvSpPr/>
          <p:nvPr/>
        </p:nvSpPr>
        <p:spPr>
          <a:xfrm>
            <a:off x="6874" y="3941611"/>
            <a:ext cx="9101629" cy="646331"/>
          </a:xfrm>
          <a:prstGeom prst="rect">
            <a:avLst/>
          </a:prstGeom>
        </p:spPr>
        <p:txBody>
          <a:bodyPr wrap="square">
            <a:spAutoFit/>
          </a:bodyPr>
          <a:lstStyle/>
          <a:p>
            <a:pPr algn="just">
              <a:buFontTx/>
              <a:buNone/>
            </a:pPr>
            <a:r>
              <a:rPr lang="en-US" dirty="0">
                <a:latin typeface="Times New Roman" pitchFamily="18" charset="0"/>
                <a:cs typeface="Times New Roman" pitchFamily="18" charset="0"/>
              </a:rPr>
              <a:t>4. </a:t>
            </a:r>
            <a:r>
              <a:rPr lang="en-US" dirty="0">
                <a:solidFill>
                  <a:srgbClr val="FF0000"/>
                </a:solidFill>
                <a:latin typeface="Times New Roman" pitchFamily="18" charset="0"/>
                <a:cs typeface="Times New Roman" pitchFamily="18" charset="0"/>
              </a:rPr>
              <a:t>Contaminants</a:t>
            </a:r>
            <a:r>
              <a:rPr lang="en-US" dirty="0">
                <a:latin typeface="Times New Roman" pitchFamily="18" charset="0"/>
                <a:cs typeface="Times New Roman" pitchFamily="18" charset="0"/>
              </a:rPr>
              <a:t> like buffers, salts and detergents brought in by the samples are an important factor influencing the results in MALDI MS.</a:t>
            </a:r>
          </a:p>
        </p:txBody>
      </p:sp>
      <p:sp>
        <p:nvSpPr>
          <p:cNvPr id="10" name="Rectangle 9"/>
          <p:cNvSpPr/>
          <p:nvPr/>
        </p:nvSpPr>
        <p:spPr>
          <a:xfrm>
            <a:off x="40919" y="4742463"/>
            <a:ext cx="9144000" cy="646331"/>
          </a:xfrm>
          <a:prstGeom prst="rect">
            <a:avLst/>
          </a:prstGeom>
        </p:spPr>
        <p:txBody>
          <a:bodyPr wrap="square">
            <a:spAutoFit/>
          </a:bodyPr>
          <a:lstStyle/>
          <a:p>
            <a:pPr algn="just">
              <a:buFontTx/>
              <a:buNone/>
            </a:pPr>
            <a:r>
              <a:rPr lang="en-US" dirty="0">
                <a:latin typeface="Times New Roman" pitchFamily="18" charset="0"/>
                <a:cs typeface="Times New Roman" pitchFamily="18" charset="0"/>
              </a:rPr>
              <a:t>5. A strong </a:t>
            </a:r>
            <a:r>
              <a:rPr lang="en-US" dirty="0">
                <a:solidFill>
                  <a:srgbClr val="FF0000"/>
                </a:solidFill>
                <a:latin typeface="Times New Roman" pitchFamily="18" charset="0"/>
                <a:cs typeface="Times New Roman" pitchFamily="18" charset="0"/>
              </a:rPr>
              <a:t>variation</a:t>
            </a:r>
            <a:r>
              <a:rPr lang="en-US" dirty="0">
                <a:latin typeface="Times New Roman" pitchFamily="18" charset="0"/>
                <a:cs typeface="Times New Roman" pitchFamily="18" charset="0"/>
              </a:rPr>
              <a:t> in intensity and resolution of the signals at </a:t>
            </a:r>
            <a:r>
              <a:rPr lang="en-US" i="1" dirty="0">
                <a:solidFill>
                  <a:srgbClr val="FF0000"/>
                </a:solidFill>
                <a:latin typeface="Times New Roman" pitchFamily="18" charset="0"/>
                <a:cs typeface="Times New Roman" pitchFamily="18" charset="0"/>
              </a:rPr>
              <a:t>different</a:t>
            </a:r>
            <a:r>
              <a:rPr lang="en-US" b="1" i="1" u="sng" dirty="0">
                <a:solidFill>
                  <a:srgbClr val="FF0000"/>
                </a:solidFill>
                <a:latin typeface="Times New Roman" pitchFamily="18" charset="0"/>
                <a:cs typeface="Times New Roman" pitchFamily="18" charset="0"/>
              </a:rPr>
              <a:t> positions</a:t>
            </a:r>
            <a:r>
              <a:rPr lang="en-US" dirty="0">
                <a:latin typeface="Times New Roman" pitchFamily="18" charset="0"/>
                <a:cs typeface="Times New Roman" pitchFamily="18" charset="0"/>
              </a:rPr>
              <a:t> of a sample. This so-called </a:t>
            </a:r>
            <a:r>
              <a:rPr lang="en-US" b="1" u="sng" dirty="0">
                <a:latin typeface="Times New Roman" pitchFamily="18" charset="0"/>
                <a:cs typeface="Times New Roman" pitchFamily="18" charset="0"/>
              </a:rPr>
              <a:t>hot spot </a:t>
            </a:r>
            <a:r>
              <a:rPr lang="en-US" dirty="0">
                <a:latin typeface="Times New Roman" pitchFamily="18" charset="0"/>
                <a:cs typeface="Times New Roman" pitchFamily="18" charset="0"/>
              </a:rPr>
              <a:t>or sweet spot formation leads to poor reproducibility.</a:t>
            </a:r>
          </a:p>
        </p:txBody>
      </p:sp>
      <p:sp>
        <p:nvSpPr>
          <p:cNvPr id="12" name="Rectangle 11"/>
          <p:cNvSpPr/>
          <p:nvPr/>
        </p:nvSpPr>
        <p:spPr>
          <a:xfrm>
            <a:off x="35495" y="5543315"/>
            <a:ext cx="9144000" cy="1200329"/>
          </a:xfrm>
          <a:prstGeom prst="rect">
            <a:avLst/>
          </a:prstGeom>
        </p:spPr>
        <p:txBody>
          <a:bodyPr wrap="square">
            <a:spAutoFit/>
          </a:bodyPr>
          <a:lstStyle/>
          <a:p>
            <a:pPr algn="just"/>
            <a:r>
              <a:rPr lang="en-US" dirty="0">
                <a:latin typeface="Times New Roman" pitchFamily="18" charset="0"/>
                <a:cs typeface="Times New Roman" pitchFamily="18" charset="0"/>
              </a:rPr>
              <a:t>6. The </a:t>
            </a:r>
            <a:r>
              <a:rPr lang="en-US" dirty="0">
                <a:solidFill>
                  <a:srgbClr val="FF0000"/>
                </a:solidFill>
                <a:latin typeface="Times New Roman" pitchFamily="18" charset="0"/>
                <a:cs typeface="Times New Roman" pitchFamily="18" charset="0"/>
              </a:rPr>
              <a:t>mass</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resolution</a:t>
            </a:r>
            <a:r>
              <a:rPr lang="en-US" dirty="0">
                <a:latin typeface="Times New Roman" pitchFamily="18" charset="0"/>
                <a:cs typeface="Times New Roman" pitchFamily="18" charset="0"/>
              </a:rPr>
              <a:t> for a MALDI linear TOF mass spectrometer can reach to ∼2000. The mass resolution of a </a:t>
            </a:r>
            <a:r>
              <a:rPr lang="en-US" dirty="0" err="1">
                <a:latin typeface="Times New Roman" pitchFamily="18" charset="0"/>
                <a:cs typeface="Times New Roman" pitchFamily="18" charset="0"/>
              </a:rPr>
              <a:t>reﬂectron</a:t>
            </a:r>
            <a:r>
              <a:rPr lang="en-US" dirty="0">
                <a:latin typeface="Times New Roman" pitchFamily="18" charset="0"/>
                <a:cs typeface="Times New Roman" pitchFamily="18" charset="0"/>
              </a:rPr>
              <a:t> TOF mass spectrometer can be higher than 10,000. Nevertheless, a </a:t>
            </a:r>
            <a:r>
              <a:rPr lang="en-US" dirty="0" err="1">
                <a:latin typeface="Times New Roman" pitchFamily="18" charset="0"/>
                <a:cs typeface="Times New Roman" pitchFamily="18" charset="0"/>
              </a:rPr>
              <a:t>reﬂectron</a:t>
            </a:r>
            <a:r>
              <a:rPr lang="en-US" dirty="0">
                <a:latin typeface="Times New Roman" pitchFamily="18" charset="0"/>
                <a:cs typeface="Times New Roman" pitchFamily="18" charset="0"/>
              </a:rPr>
              <a:t> TOF mass spectrometer is </a:t>
            </a:r>
            <a:r>
              <a:rPr lang="en-US" dirty="0" err="1">
                <a:latin typeface="Times New Roman" pitchFamily="18" charset="0"/>
                <a:cs typeface="Times New Roman" pitchFamily="18" charset="0"/>
              </a:rPr>
              <a:t>difﬁcult</a:t>
            </a:r>
            <a:r>
              <a:rPr lang="en-US" dirty="0">
                <a:latin typeface="Times New Roman" pitchFamily="18" charset="0"/>
                <a:cs typeface="Times New Roman" pitchFamily="18" charset="0"/>
              </a:rPr>
              <a:t> to apply to molecules with mass-to-charge ratio (m/z) larger than 20,000.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4" grpId="0"/>
      <p:bldP spid="5" grpId="0"/>
      <p:bldP spid="7" grpId="0"/>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55170" y="-240585"/>
            <a:ext cx="8229600" cy="1143000"/>
          </a:xfrm>
        </p:spPr>
        <p:txBody>
          <a:bodyPr/>
          <a:lstStyle/>
          <a:p>
            <a:r>
              <a:rPr lang="en-US" sz="2400" dirty="0"/>
              <a:t>To circumvent these limitations</a:t>
            </a:r>
          </a:p>
        </p:txBody>
      </p:sp>
      <p:sp>
        <p:nvSpPr>
          <p:cNvPr id="34819" name="Content Placeholder 2"/>
          <p:cNvSpPr>
            <a:spLocks noGrp="1"/>
          </p:cNvSpPr>
          <p:nvPr>
            <p:ph idx="1"/>
          </p:nvPr>
        </p:nvSpPr>
        <p:spPr>
          <a:xfrm>
            <a:off x="0" y="2708920"/>
            <a:ext cx="9093634" cy="4525963"/>
          </a:xfrm>
        </p:spPr>
        <p:txBody>
          <a:bodyPr/>
          <a:lstStyle/>
          <a:p>
            <a:pPr marL="457200" indent="-457200" algn="just">
              <a:buNone/>
            </a:pPr>
            <a:r>
              <a:rPr lang="en-US" sz="2000" dirty="0">
                <a:latin typeface="Times New Roman" pitchFamily="18" charset="0"/>
                <a:cs typeface="Times New Roman" pitchFamily="18" charset="0"/>
              </a:rPr>
              <a:t>4.   However, good results were obtained with the method called </a:t>
            </a:r>
            <a:r>
              <a:rPr lang="en-US" sz="2000" dirty="0">
                <a:solidFill>
                  <a:srgbClr val="FF0000"/>
                </a:solidFill>
                <a:latin typeface="Times New Roman" pitchFamily="18" charset="0"/>
                <a:cs typeface="Times New Roman" pitchFamily="18" charset="0"/>
              </a:rPr>
              <a:t>surface-activated laser desorption ionization </a:t>
            </a:r>
            <a:r>
              <a:rPr lang="en-US" sz="2000" dirty="0">
                <a:latin typeface="Times New Roman" pitchFamily="18" charset="0"/>
                <a:cs typeface="Times New Roman" pitchFamily="18" charset="0"/>
              </a:rPr>
              <a:t>(</a:t>
            </a:r>
            <a:r>
              <a:rPr lang="en-US" sz="2000" i="1" dirty="0">
                <a:solidFill>
                  <a:srgbClr val="FF0000"/>
                </a:solidFill>
                <a:latin typeface="Times New Roman" pitchFamily="18" charset="0"/>
                <a:cs typeface="Times New Roman" pitchFamily="18" charset="0"/>
              </a:rPr>
              <a:t>SALDI</a:t>
            </a:r>
            <a:r>
              <a:rPr lang="en-US" sz="2000" dirty="0">
                <a:latin typeface="Times New Roman" pitchFamily="18" charset="0"/>
                <a:cs typeface="Times New Roman" pitchFamily="18" charset="0"/>
              </a:rPr>
              <a:t>) which uses </a:t>
            </a:r>
            <a:r>
              <a:rPr lang="en-US" sz="2000" dirty="0">
                <a:solidFill>
                  <a:srgbClr val="FF0000"/>
                </a:solidFill>
                <a:latin typeface="Times New Roman" pitchFamily="18" charset="0"/>
                <a:cs typeface="Times New Roman" pitchFamily="18" charset="0"/>
              </a:rPr>
              <a:t>graphite</a:t>
            </a:r>
            <a:r>
              <a:rPr lang="en-US" sz="2000" dirty="0">
                <a:latin typeface="Times New Roman" pitchFamily="18" charset="0"/>
                <a:cs typeface="Times New Roman" pitchFamily="18" charset="0"/>
              </a:rPr>
              <a:t> as the surface. But the use of porous silicon as a new surface is more promising and has led to the development of a new method called </a:t>
            </a:r>
            <a:r>
              <a:rPr lang="en-US" sz="2000" dirty="0">
                <a:solidFill>
                  <a:srgbClr val="FF0000"/>
                </a:solidFill>
                <a:latin typeface="Times New Roman" pitchFamily="18" charset="0"/>
                <a:cs typeface="Times New Roman" pitchFamily="18" charset="0"/>
              </a:rPr>
              <a:t>desorption ionization on silicon </a:t>
            </a:r>
            <a:r>
              <a:rPr lang="en-US" sz="2000" dirty="0">
                <a:latin typeface="Times New Roman" pitchFamily="18" charset="0"/>
                <a:cs typeface="Times New Roman" pitchFamily="18" charset="0"/>
              </a:rPr>
              <a:t>(</a:t>
            </a:r>
            <a:r>
              <a:rPr lang="en-US" sz="2000" i="1" dirty="0">
                <a:solidFill>
                  <a:srgbClr val="FF0000"/>
                </a:solidFill>
                <a:latin typeface="Times New Roman" pitchFamily="18" charset="0"/>
                <a:cs typeface="Times New Roman" pitchFamily="18" charset="0"/>
              </a:rPr>
              <a:t>DIOS</a:t>
            </a:r>
            <a:r>
              <a:rPr lang="en-US" sz="2000" dirty="0">
                <a:latin typeface="Times New Roman" pitchFamily="18" charset="0"/>
                <a:cs typeface="Times New Roman" pitchFamily="18" charset="0"/>
              </a:rPr>
              <a:t>). Unlike the other matrix-free laser desorption ionization methods, DIOS allows ion formation from </a:t>
            </a:r>
            <a:r>
              <a:rPr lang="en-US" sz="2000" dirty="0" err="1">
                <a:latin typeface="Times New Roman" pitchFamily="18" charset="0"/>
                <a:cs typeface="Times New Roman" pitchFamily="18" charset="0"/>
              </a:rPr>
              <a:t>analyte</a:t>
            </a:r>
            <a:r>
              <a:rPr lang="en-US" sz="2000" dirty="0">
                <a:latin typeface="Times New Roman" pitchFamily="18" charset="0"/>
                <a:cs typeface="Times New Roman" pitchFamily="18" charset="0"/>
              </a:rPr>
              <a:t> with little or no degradation. DIOS allows the </a:t>
            </a:r>
            <a:r>
              <a:rPr lang="en-US" sz="2000" dirty="0" err="1">
                <a:latin typeface="Times New Roman" pitchFamily="18" charset="0"/>
                <a:cs typeface="Times New Roman" pitchFamily="18" charset="0"/>
              </a:rPr>
              <a:t>analyte</a:t>
            </a:r>
            <a:r>
              <a:rPr lang="en-US" sz="2000" dirty="0">
                <a:latin typeface="Times New Roman" pitchFamily="18" charset="0"/>
                <a:cs typeface="Times New Roman" pitchFamily="18" charset="0"/>
              </a:rPr>
              <a:t> molecules to be retained in porous silica and ionization of the sample under UV laser irradiation </a:t>
            </a:r>
            <a:r>
              <a:rPr lang="en-US" sz="2000" dirty="0">
                <a:solidFill>
                  <a:srgbClr val="FF0000"/>
                </a:solidFill>
                <a:latin typeface="Times New Roman" pitchFamily="18" charset="0"/>
                <a:cs typeface="Times New Roman" pitchFamily="18" charset="0"/>
              </a:rPr>
              <a:t>without using a organic matrix</a:t>
            </a:r>
            <a:r>
              <a:rPr lang="en-US" sz="2000" dirty="0">
                <a:latin typeface="Times New Roman" pitchFamily="18" charset="0"/>
                <a:cs typeface="Times New Roman" pitchFamily="18" charset="0"/>
              </a:rPr>
              <a:t>.  DIOS mass spectra do not present </a:t>
            </a:r>
            <a:r>
              <a:rPr lang="en-US" sz="2000" dirty="0">
                <a:solidFill>
                  <a:srgbClr val="FF0000"/>
                </a:solidFill>
                <a:latin typeface="Times New Roman" pitchFamily="18" charset="0"/>
                <a:cs typeface="Times New Roman" pitchFamily="18" charset="0"/>
              </a:rPr>
              <a:t>interference</a:t>
            </a:r>
            <a:r>
              <a:rPr lang="en-US" sz="2000" dirty="0">
                <a:latin typeface="Times New Roman" pitchFamily="18" charset="0"/>
                <a:cs typeface="Times New Roman" pitchFamily="18" charset="0"/>
              </a:rPr>
              <a:t> in the low-mass range, while signals due to the matrix are observed in MALDI. The deposition of the sample in aqueous solution is uniform and the preparation of the sample is simplified. Furthermore, DIOS is equivalent to MALDI in </a:t>
            </a:r>
            <a:r>
              <a:rPr lang="en-US" sz="2000" dirty="0">
                <a:solidFill>
                  <a:srgbClr val="FF0000"/>
                </a:solidFill>
                <a:latin typeface="Times New Roman" pitchFamily="18" charset="0"/>
                <a:cs typeface="Times New Roman" pitchFamily="18" charset="0"/>
              </a:rPr>
              <a:t>sensitivity</a:t>
            </a:r>
            <a:r>
              <a:rPr lang="en-US" sz="2000" dirty="0">
                <a:latin typeface="Times New Roman" pitchFamily="18" charset="0"/>
                <a:cs typeface="Times New Roman" pitchFamily="18" charset="0"/>
              </a:rPr>
              <a:t>, but is more tolerant of the presence of </a:t>
            </a:r>
            <a:r>
              <a:rPr lang="en-US" sz="2000" dirty="0">
                <a:solidFill>
                  <a:srgbClr val="FF0000"/>
                </a:solidFill>
                <a:latin typeface="Times New Roman" pitchFamily="18" charset="0"/>
                <a:cs typeface="Times New Roman" pitchFamily="18" charset="0"/>
              </a:rPr>
              <a:t>salts or buffers</a:t>
            </a:r>
            <a:r>
              <a:rPr lang="en-US" sz="2000" dirty="0">
                <a:latin typeface="Times New Roman" pitchFamily="18" charset="0"/>
                <a:cs typeface="Times New Roman" pitchFamily="18" charset="0"/>
              </a:rPr>
              <a:t>.</a:t>
            </a:r>
          </a:p>
          <a:p>
            <a:pPr marL="457200" indent="-457200">
              <a:buFontTx/>
              <a:buAutoNum type="arabicPeriod"/>
            </a:pPr>
            <a:endParaRPr lang="en-US" sz="2000" dirty="0"/>
          </a:p>
          <a:p>
            <a:pPr marL="457200" indent="-457200">
              <a:buFontTx/>
              <a:buAutoNum type="arabicPeriod"/>
            </a:pPr>
            <a:endParaRPr lang="en-US" sz="2000" dirty="0"/>
          </a:p>
          <a:p>
            <a:pPr marL="457200" indent="-457200">
              <a:buFontTx/>
              <a:buAutoNum type="arabicPeriod"/>
            </a:pPr>
            <a:endParaRPr lang="en-US" sz="2000" dirty="0"/>
          </a:p>
          <a:p>
            <a:pPr marL="457200" indent="-457200">
              <a:buFontTx/>
              <a:buNone/>
            </a:pPr>
            <a:endParaRPr lang="en-US" sz="2000" dirty="0"/>
          </a:p>
        </p:txBody>
      </p:sp>
      <p:sp>
        <p:nvSpPr>
          <p:cNvPr id="34820" name="TextBox 3"/>
          <p:cNvSpPr txBox="1">
            <a:spLocks noChangeArrowheads="1"/>
          </p:cNvSpPr>
          <p:nvPr/>
        </p:nvSpPr>
        <p:spPr bwMode="auto">
          <a:xfrm>
            <a:off x="3599511" y="6464658"/>
            <a:ext cx="5570538" cy="369888"/>
          </a:xfrm>
          <a:prstGeom prst="rect">
            <a:avLst/>
          </a:prstGeom>
          <a:noFill/>
          <a:ln w="9525">
            <a:noFill/>
            <a:miter lim="800000"/>
            <a:headEnd/>
            <a:tailEnd/>
          </a:ln>
        </p:spPr>
        <p:txBody>
          <a:bodyPr wrap="none">
            <a:spAutoFit/>
          </a:bodyPr>
          <a:lstStyle/>
          <a:p>
            <a:r>
              <a:rPr lang="en-US" dirty="0" err="1"/>
              <a:t>C.Pan</a:t>
            </a:r>
            <a:r>
              <a:rPr lang="en-US" dirty="0"/>
              <a:t>, et al. Anal </a:t>
            </a:r>
            <a:r>
              <a:rPr lang="en-US" dirty="0" err="1"/>
              <a:t>Bioanal</a:t>
            </a:r>
            <a:r>
              <a:rPr lang="en-US" dirty="0"/>
              <a:t> Chem (2007) 387:193–204</a:t>
            </a:r>
          </a:p>
        </p:txBody>
      </p:sp>
      <p:sp>
        <p:nvSpPr>
          <p:cNvPr id="5" name="Rectangle 4"/>
          <p:cNvSpPr/>
          <p:nvPr/>
        </p:nvSpPr>
        <p:spPr>
          <a:xfrm>
            <a:off x="0" y="836712"/>
            <a:ext cx="9144000" cy="707886"/>
          </a:xfrm>
          <a:prstGeom prst="rect">
            <a:avLst/>
          </a:prstGeom>
        </p:spPr>
        <p:txBody>
          <a:bodyPr wrap="square">
            <a:spAutoFit/>
          </a:bodyPr>
          <a:lstStyle/>
          <a:p>
            <a:pPr marL="457200" indent="-457200">
              <a:buFontTx/>
              <a:buAutoNum type="arabicPeriod"/>
            </a:pPr>
            <a:r>
              <a:rPr lang="en-US" sz="2000" dirty="0">
                <a:latin typeface="Times New Roman" pitchFamily="18" charset="0"/>
                <a:cs typeface="Times New Roman" pitchFamily="18" charset="0"/>
              </a:rPr>
              <a:t>Explore </a:t>
            </a:r>
            <a:r>
              <a:rPr lang="en-US" sz="2000" dirty="0">
                <a:solidFill>
                  <a:srgbClr val="FF0000"/>
                </a:solidFill>
                <a:latin typeface="Times New Roman" pitchFamily="18" charset="0"/>
                <a:cs typeface="Times New Roman" pitchFamily="18" charset="0"/>
              </a:rPr>
              <a:t>suitable matrices</a:t>
            </a:r>
            <a:r>
              <a:rPr lang="en-US" sz="2000" dirty="0">
                <a:latin typeface="Times New Roman" pitchFamily="18" charset="0"/>
                <a:cs typeface="Times New Roman" pitchFamily="18" charset="0"/>
              </a:rPr>
              <a:t> or matrix additives to improve the sensitivity of MALDI detection.</a:t>
            </a:r>
          </a:p>
        </p:txBody>
      </p:sp>
      <p:sp>
        <p:nvSpPr>
          <p:cNvPr id="6" name="Rectangle 5"/>
          <p:cNvSpPr/>
          <p:nvPr/>
        </p:nvSpPr>
        <p:spPr>
          <a:xfrm>
            <a:off x="36273" y="1544598"/>
            <a:ext cx="9093634" cy="707886"/>
          </a:xfrm>
          <a:prstGeom prst="rect">
            <a:avLst/>
          </a:prstGeom>
        </p:spPr>
        <p:txBody>
          <a:bodyPr wrap="square">
            <a:spAutoFit/>
          </a:bodyPr>
          <a:lstStyle/>
          <a:p>
            <a:pPr marL="457200" indent="-457200" algn="just"/>
            <a:r>
              <a:rPr lang="en-US" sz="2000" dirty="0">
                <a:latin typeface="Times New Roman" pitchFamily="18" charset="0"/>
                <a:cs typeface="Times New Roman" pitchFamily="18" charset="0"/>
              </a:rPr>
              <a:t>2.     The develop proper </a:t>
            </a:r>
            <a:r>
              <a:rPr lang="en-US" sz="2000" dirty="0">
                <a:solidFill>
                  <a:srgbClr val="FF0000"/>
                </a:solidFill>
                <a:latin typeface="Times New Roman" pitchFamily="18" charset="0"/>
                <a:cs typeface="Times New Roman" pitchFamily="18" charset="0"/>
              </a:rPr>
              <a:t>sample-pretreatment</a:t>
            </a:r>
            <a:r>
              <a:rPr lang="en-US" sz="2000" dirty="0">
                <a:latin typeface="Times New Roman" pitchFamily="18" charset="0"/>
                <a:cs typeface="Times New Roman" pitchFamily="18" charset="0"/>
              </a:rPr>
              <a:t> methods to remove sample contaminants and to enrich trace </a:t>
            </a:r>
            <a:r>
              <a:rPr lang="en-US" sz="2000" dirty="0" err="1">
                <a:latin typeface="Times New Roman" pitchFamily="18" charset="0"/>
                <a:cs typeface="Times New Roman" pitchFamily="18" charset="0"/>
              </a:rPr>
              <a:t>analytes</a:t>
            </a:r>
            <a:r>
              <a:rPr lang="en-US" sz="2000" dirty="0">
                <a:latin typeface="Times New Roman" pitchFamily="18" charset="0"/>
                <a:cs typeface="Times New Roman" pitchFamily="18" charset="0"/>
              </a:rPr>
              <a:t>; </a:t>
            </a:r>
          </a:p>
        </p:txBody>
      </p:sp>
      <p:sp>
        <p:nvSpPr>
          <p:cNvPr id="7" name="Rectangle 6"/>
          <p:cNvSpPr/>
          <p:nvPr/>
        </p:nvSpPr>
        <p:spPr>
          <a:xfrm>
            <a:off x="36273" y="2239492"/>
            <a:ext cx="3150221" cy="400110"/>
          </a:xfrm>
          <a:prstGeom prst="rect">
            <a:avLst/>
          </a:prstGeom>
        </p:spPr>
        <p:txBody>
          <a:bodyPr wrap="none">
            <a:spAutoFit/>
          </a:bodyPr>
          <a:lstStyle/>
          <a:p>
            <a:pPr marL="457200" indent="-457200"/>
            <a:r>
              <a:rPr lang="en-US" sz="2000" dirty="0">
                <a:latin typeface="Times New Roman" pitchFamily="18" charset="0"/>
                <a:cs typeface="Times New Roman" pitchFamily="18" charset="0"/>
              </a:rPr>
              <a:t>3.     Using </a:t>
            </a:r>
            <a:r>
              <a:rPr lang="en-US" sz="2000" dirty="0">
                <a:solidFill>
                  <a:srgbClr val="FF0000"/>
                </a:solidFill>
                <a:latin typeface="Times New Roman" pitchFamily="18" charset="0"/>
                <a:cs typeface="Times New Roman" pitchFamily="18" charset="0"/>
              </a:rPr>
              <a:t>internal</a:t>
            </a:r>
            <a:r>
              <a:rPr lang="en-US" sz="2000" dirty="0">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standard</a:t>
            </a:r>
            <a:r>
              <a:rPr lang="en-US" sz="20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ox(in)">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4819">
                                            <p:txEl>
                                              <p:pRg st="0" end="0"/>
                                            </p:txEl>
                                          </p:spTgt>
                                        </p:tgtEl>
                                        <p:attrNameLst>
                                          <p:attrName>style.visibility</p:attrName>
                                        </p:attrNameLst>
                                      </p:cBhvr>
                                      <p:to>
                                        <p:strVal val="visible"/>
                                      </p:to>
                                    </p:set>
                                    <p:animEffect transition="in" filter="box(in)">
                                      <p:cBhvr>
                                        <p:cTn id="27" dur="5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7E1554-49B4-B107-320E-097D457AB9E9}"/>
              </a:ext>
            </a:extLst>
          </p:cNvPr>
          <p:cNvPicPr>
            <a:picLocks noChangeAspect="1"/>
          </p:cNvPicPr>
          <p:nvPr/>
        </p:nvPicPr>
        <p:blipFill>
          <a:blip r:embed="rId2"/>
          <a:stretch>
            <a:fillRect/>
          </a:stretch>
        </p:blipFill>
        <p:spPr>
          <a:xfrm>
            <a:off x="179512" y="473756"/>
            <a:ext cx="8945406" cy="5376189"/>
          </a:xfrm>
          <a:prstGeom prst="rect">
            <a:avLst/>
          </a:prstGeom>
        </p:spPr>
      </p:pic>
      <p:sp>
        <p:nvSpPr>
          <p:cNvPr id="7" name="TextBox 6">
            <a:extLst>
              <a:ext uri="{FF2B5EF4-FFF2-40B4-BE49-F238E27FC236}">
                <a16:creationId xmlns:a16="http://schemas.microsoft.com/office/drawing/2014/main" id="{B4C05740-1BB3-7A28-89FA-38B273EC9CA6}"/>
              </a:ext>
            </a:extLst>
          </p:cNvPr>
          <p:cNvSpPr txBox="1"/>
          <p:nvPr/>
        </p:nvSpPr>
        <p:spPr>
          <a:xfrm>
            <a:off x="4716016" y="6453336"/>
            <a:ext cx="8244408"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Anna </a:t>
            </a:r>
            <a:r>
              <a:rPr lang="en-US" sz="1200" dirty="0" err="1">
                <a:latin typeface="Times New Roman" panose="02020603050405020304" pitchFamily="18" charset="0"/>
                <a:cs typeface="Times New Roman" panose="02020603050405020304" pitchFamily="18" charset="0"/>
              </a:rPr>
              <a:t>Andreadi</a:t>
            </a:r>
            <a:r>
              <a:rPr lang="en-US" sz="1200" dirty="0">
                <a:latin typeface="Times New Roman" panose="02020603050405020304" pitchFamily="18" charset="0"/>
                <a:cs typeface="Times New Roman" panose="02020603050405020304" pitchFamily="18" charset="0"/>
              </a:rPr>
              <a:t> and et al, Open Life Sciences 2025; 20: 20251136</a:t>
            </a:r>
          </a:p>
        </p:txBody>
      </p:sp>
    </p:spTree>
    <p:extLst>
      <p:ext uri="{BB962C8B-B14F-4D97-AF65-F5344CB8AC3E}">
        <p14:creationId xmlns:p14="http://schemas.microsoft.com/office/powerpoint/2010/main" val="4254557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8313" y="1916113"/>
            <a:ext cx="8229600" cy="1143000"/>
          </a:xfrm>
        </p:spPr>
        <p:txBody>
          <a:bodyPr/>
          <a:lstStyle/>
          <a:p>
            <a:pPr eaLnBrk="1" hangingPunct="1"/>
            <a:r>
              <a:rPr lang="en-US"/>
              <a:t>MALDI MS Instrumentation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79162" y="2348880"/>
            <a:ext cx="9299362" cy="4271976"/>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cstate="print"/>
          <a:srcRect/>
          <a:stretch>
            <a:fillRect/>
          </a:stretch>
        </p:blipFill>
        <p:spPr bwMode="auto">
          <a:xfrm>
            <a:off x="5796136" y="6467475"/>
            <a:ext cx="3200400" cy="390525"/>
          </a:xfrm>
          <a:prstGeom prst="rect">
            <a:avLst/>
          </a:prstGeom>
          <a:noFill/>
          <a:ln w="9525">
            <a:noFill/>
            <a:miter lim="800000"/>
            <a:headEnd/>
            <a:tailEnd/>
          </a:ln>
          <a:effectLst/>
        </p:spPr>
      </p:pic>
      <p:sp>
        <p:nvSpPr>
          <p:cNvPr id="4" name="Rectangle 2"/>
          <p:cNvSpPr txBox="1">
            <a:spLocks noChangeArrowheads="1"/>
          </p:cNvSpPr>
          <p:nvPr/>
        </p:nvSpPr>
        <p:spPr>
          <a:xfrm>
            <a:off x="251520" y="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tx2"/>
                </a:solidFill>
                <a:effectLst/>
                <a:uLnTx/>
                <a:uFillTx/>
                <a:latin typeface="+mj-lt"/>
                <a:ea typeface="+mj-ea"/>
                <a:cs typeface="+mj-cs"/>
              </a:rPr>
              <a:t>MALDI contrast to </a:t>
            </a:r>
            <a:r>
              <a:rPr kumimoji="0" lang="en-US" sz="2800" b="1" i="0" u="none" strike="noStrike" kern="0" cap="none" spc="0" normalizeH="0" baseline="0" noProof="0" dirty="0" err="1">
                <a:ln>
                  <a:noFill/>
                </a:ln>
                <a:solidFill>
                  <a:schemeClr val="tx2"/>
                </a:solidFill>
                <a:effectLst/>
                <a:uLnTx/>
                <a:uFillTx/>
                <a:latin typeface="+mj-lt"/>
                <a:ea typeface="+mj-ea"/>
                <a:cs typeface="+mj-cs"/>
              </a:rPr>
              <a:t>electrospray</a:t>
            </a:r>
            <a:endParaRPr kumimoji="0" lang="en-US" sz="2800" b="1" i="0" u="none" strike="noStrike" kern="0" cap="none" spc="0" normalizeH="0" baseline="0" noProof="0" dirty="0">
              <a:ln>
                <a:noFill/>
              </a:ln>
              <a:solidFill>
                <a:schemeClr val="tx2"/>
              </a:solidFill>
              <a:effectLst/>
              <a:uLnTx/>
              <a:uFillTx/>
              <a:latin typeface="+mj-lt"/>
              <a:ea typeface="+mj-ea"/>
              <a:cs typeface="+mj-cs"/>
            </a:endParaRPr>
          </a:p>
        </p:txBody>
      </p:sp>
      <p:sp>
        <p:nvSpPr>
          <p:cNvPr id="5" name="Rectangle 4"/>
          <p:cNvSpPr/>
          <p:nvPr/>
        </p:nvSpPr>
        <p:spPr>
          <a:xfrm>
            <a:off x="0" y="764704"/>
            <a:ext cx="4572000" cy="1477328"/>
          </a:xfrm>
          <a:prstGeom prst="rect">
            <a:avLst/>
          </a:prstGeom>
        </p:spPr>
        <p:txBody>
          <a:bodyPr>
            <a:spAutoFit/>
          </a:bodyPr>
          <a:lstStyle/>
          <a:p>
            <a:pPr marL="609600" indent="-609600" eaLnBrk="1" hangingPunct="1">
              <a:buFontTx/>
              <a:buNone/>
            </a:pPr>
            <a:r>
              <a:rPr lang="en-US" dirty="0"/>
              <a:t>Advantage</a:t>
            </a:r>
            <a:endParaRPr lang="fa-IR" dirty="0"/>
          </a:p>
          <a:p>
            <a:pPr marL="609600" indent="-609600" eaLnBrk="1" hangingPunct="1">
              <a:buFontTx/>
              <a:buAutoNum type="arabicPeriod"/>
            </a:pPr>
            <a:r>
              <a:rPr lang="en-US" dirty="0"/>
              <a:t>MALDI ions carry only</a:t>
            </a:r>
            <a:r>
              <a:rPr lang="fa-IR" dirty="0"/>
              <a:t> </a:t>
            </a:r>
            <a:r>
              <a:rPr lang="en-US" dirty="0"/>
              <a:t>a few charges with the singly charged ions generally predominant. </a:t>
            </a:r>
          </a:p>
          <a:p>
            <a:pPr marL="609600" indent="-609600" eaLnBrk="1" hangingPunct="1">
              <a:buFontTx/>
              <a:buAutoNum type="arabicPeriod"/>
            </a:pPr>
            <a:r>
              <a:rPr lang="en-US" dirty="0"/>
              <a:t>In principle</a:t>
            </a:r>
            <a:r>
              <a:rPr lang="fa-IR" dirty="0"/>
              <a:t> </a:t>
            </a:r>
            <a:r>
              <a:rPr lang="en-US" dirty="0"/>
              <a:t>an unlimited mass range.</a:t>
            </a:r>
          </a:p>
        </p:txBody>
      </p:sp>
      <p:sp>
        <p:nvSpPr>
          <p:cNvPr id="6" name="Rectangle 5"/>
          <p:cNvSpPr/>
          <p:nvPr/>
        </p:nvSpPr>
        <p:spPr>
          <a:xfrm>
            <a:off x="5252120" y="822610"/>
            <a:ext cx="3744416" cy="923330"/>
          </a:xfrm>
          <a:prstGeom prst="rect">
            <a:avLst/>
          </a:prstGeom>
        </p:spPr>
        <p:txBody>
          <a:bodyPr wrap="square">
            <a:spAutoFit/>
          </a:bodyPr>
          <a:lstStyle/>
          <a:p>
            <a:pPr marL="609600" indent="-609600" eaLnBrk="1" hangingPunct="1">
              <a:buFontTx/>
              <a:buNone/>
            </a:pPr>
            <a:r>
              <a:rPr lang="en-US" dirty="0"/>
              <a:t>Disadvantage</a:t>
            </a:r>
          </a:p>
          <a:p>
            <a:pPr marL="609600" indent="-609600" eaLnBrk="1" hangingPunct="1">
              <a:buFontTx/>
              <a:buAutoNum type="arabicPeriod"/>
            </a:pPr>
            <a:r>
              <a:rPr lang="en-US" dirty="0"/>
              <a:t>High initial axial velocity</a:t>
            </a:r>
          </a:p>
          <a:p>
            <a:pPr marL="609600" indent="-609600" eaLnBrk="1" hangingPunct="1">
              <a:buFontTx/>
              <a:buAutoNum type="arabicPeriod"/>
            </a:pPr>
            <a:r>
              <a:rPr lang="en-US" dirty="0"/>
              <a:t>Broad kinetic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482"/>
                                        </p:tgtEl>
                                        <p:attrNameLst>
                                          <p:attrName>style.visibility</p:attrName>
                                        </p:attrNameLst>
                                      </p:cBhvr>
                                      <p:to>
                                        <p:strVal val="visible"/>
                                      </p:to>
                                    </p:set>
                                    <p:animEffect transition="in" filter="blinds(horizontal)">
                                      <p:cBhvr>
                                        <p:cTn id="1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43408"/>
            <a:ext cx="8229600" cy="1143000"/>
          </a:xfrm>
        </p:spPr>
        <p:txBody>
          <a:bodyPr/>
          <a:lstStyle/>
          <a:p>
            <a:pPr eaLnBrk="1" hangingPunct="1"/>
            <a:r>
              <a:rPr lang="en-US" sz="3200" b="1" dirty="0"/>
              <a:t>Fragmentation of MALDI Ions</a:t>
            </a:r>
          </a:p>
        </p:txBody>
      </p:sp>
      <p:sp>
        <p:nvSpPr>
          <p:cNvPr id="4" name="Rectangle 3"/>
          <p:cNvSpPr/>
          <p:nvPr/>
        </p:nvSpPr>
        <p:spPr>
          <a:xfrm>
            <a:off x="0" y="620688"/>
            <a:ext cx="9144000" cy="6823406"/>
          </a:xfrm>
          <a:prstGeom prst="rect">
            <a:avLst/>
          </a:prstGeom>
        </p:spPr>
        <p:txBody>
          <a:bodyPr wrap="square">
            <a:spAutoFit/>
          </a:bodyPr>
          <a:lstStyle/>
          <a:p>
            <a:pPr marL="457200" indent="-457200" eaLnBrk="1" hangingPunct="1">
              <a:lnSpc>
                <a:spcPct val="150000"/>
              </a:lnSpc>
              <a:buFontTx/>
              <a:buAutoNum type="arabicPeriod"/>
              <a:defRPr/>
            </a:pPr>
            <a:r>
              <a:rPr lang="en-US" dirty="0"/>
              <a:t>Ions </a:t>
            </a:r>
            <a:r>
              <a:rPr lang="en-US" dirty="0">
                <a:solidFill>
                  <a:srgbClr val="FF0000"/>
                </a:solidFill>
              </a:rPr>
              <a:t>absorb</a:t>
            </a:r>
            <a:r>
              <a:rPr lang="en-US" dirty="0"/>
              <a:t> some</a:t>
            </a:r>
            <a:r>
              <a:rPr lang="fa-IR" dirty="0"/>
              <a:t> </a:t>
            </a:r>
            <a:r>
              <a:rPr lang="en-US" dirty="0"/>
              <a:t>of the laser energy directly and are also heated by collisions with the matrix molecules</a:t>
            </a:r>
            <a:r>
              <a:rPr lang="fa-IR" dirty="0"/>
              <a:t> </a:t>
            </a:r>
            <a:r>
              <a:rPr lang="en-US" dirty="0"/>
              <a:t>which absorb the laser light very efficiently. For MALDI, because the ions are generally </a:t>
            </a:r>
            <a:r>
              <a:rPr lang="en-US" dirty="0" err="1">
                <a:solidFill>
                  <a:srgbClr val="FF0000"/>
                </a:solidFill>
              </a:rPr>
              <a:t>metastable</a:t>
            </a:r>
            <a:r>
              <a:rPr lang="en-US" dirty="0"/>
              <a:t>, a “</a:t>
            </a:r>
            <a:r>
              <a:rPr lang="en-US" dirty="0">
                <a:solidFill>
                  <a:srgbClr val="FF0000"/>
                </a:solidFill>
              </a:rPr>
              <a:t>Pseudo-MS/MS</a:t>
            </a:r>
            <a:r>
              <a:rPr lang="en-US" dirty="0"/>
              <a:t>” technique exists where the parent ions are fragmented, but isolation of the precursor is not performed.  This method is often (and incorrectly) called </a:t>
            </a:r>
            <a:r>
              <a:rPr lang="en-US" u="sng" dirty="0"/>
              <a:t>tandem mass spectrometry</a:t>
            </a:r>
            <a:r>
              <a:rPr lang="en-US" dirty="0"/>
              <a:t>, but is correctly called simply metastable decay and, in TOF instruments, can be classified as either “</a:t>
            </a:r>
            <a:r>
              <a:rPr lang="en-US" dirty="0">
                <a:solidFill>
                  <a:srgbClr val="FF0000"/>
                </a:solidFill>
              </a:rPr>
              <a:t>in-source</a:t>
            </a:r>
            <a:r>
              <a:rPr lang="en-US" dirty="0"/>
              <a:t>” decay or “</a:t>
            </a:r>
            <a:r>
              <a:rPr lang="en-US" dirty="0">
                <a:solidFill>
                  <a:srgbClr val="FF0000"/>
                </a:solidFill>
              </a:rPr>
              <a:t>post-source</a:t>
            </a:r>
            <a:r>
              <a:rPr lang="en-US" dirty="0"/>
              <a:t>” decay.</a:t>
            </a:r>
          </a:p>
          <a:p>
            <a:pPr marL="457200" indent="-457200" eaLnBrk="1" hangingPunct="1">
              <a:lnSpc>
                <a:spcPct val="150000"/>
              </a:lnSpc>
              <a:buFontTx/>
              <a:buAutoNum type="arabicPeriod"/>
              <a:defRPr/>
            </a:pPr>
            <a:r>
              <a:rPr lang="en-US" dirty="0"/>
              <a:t>An electric field in the source will accelerate the ions and drag them through the matrix plume, causing collisional activation. A few </a:t>
            </a:r>
            <a:r>
              <a:rPr lang="en-US" dirty="0" err="1"/>
              <a:t>millibars</a:t>
            </a:r>
            <a:r>
              <a:rPr lang="en-US" dirty="0"/>
              <a:t> of inert gases such as He, </a:t>
            </a:r>
            <a:r>
              <a:rPr lang="en-US" dirty="0" err="1"/>
              <a:t>Ar</a:t>
            </a:r>
            <a:r>
              <a:rPr lang="en-US" dirty="0"/>
              <a:t>, or N2 in the ion source, can cool the ions and thereby increase their stability. If the MALDI ions collide with these thermal gas molecules, some of their vibrational energy gets removed. Without cooling, the ions could barely be detected.</a:t>
            </a:r>
          </a:p>
          <a:p>
            <a:pPr marL="457200" indent="-457200" eaLnBrk="1" hangingPunct="1">
              <a:lnSpc>
                <a:spcPct val="150000"/>
              </a:lnSpc>
              <a:buFontTx/>
              <a:buAutoNum type="arabicPeriod"/>
              <a:defRPr/>
            </a:pPr>
            <a:r>
              <a:rPr lang="en-US" dirty="0"/>
              <a:t>Chemical reactions such as </a:t>
            </a:r>
            <a:r>
              <a:rPr lang="en-US" dirty="0">
                <a:solidFill>
                  <a:srgbClr val="FF0000"/>
                </a:solidFill>
              </a:rPr>
              <a:t>hydrogen</a:t>
            </a:r>
            <a:r>
              <a:rPr lang="en-US" dirty="0"/>
              <a:t> and </a:t>
            </a:r>
            <a:r>
              <a:rPr lang="en-US" dirty="0">
                <a:solidFill>
                  <a:srgbClr val="FF0000"/>
                </a:solidFill>
              </a:rPr>
              <a:t>proton transfer </a:t>
            </a:r>
            <a:r>
              <a:rPr lang="en-US" dirty="0"/>
              <a:t>occur inside the plume and have certain </a:t>
            </a:r>
            <a:r>
              <a:rPr lang="en-US" dirty="0" err="1"/>
              <a:t>exothermicities</a:t>
            </a:r>
            <a:r>
              <a:rPr lang="en-US" dirty="0"/>
              <a:t> associated with them. </a:t>
            </a:r>
          </a:p>
          <a:p>
            <a:pPr marL="457200" indent="-457200" eaLnBrk="1" hangingPunct="1">
              <a:lnSpc>
                <a:spcPct val="150000"/>
              </a:lnSpc>
              <a:buFontTx/>
              <a:buAutoNum type="arabicPeriod"/>
              <a:defRPr/>
            </a:pPr>
            <a:r>
              <a:rPr lang="en-US" dirty="0">
                <a:solidFill>
                  <a:srgbClr val="FF0000"/>
                </a:solidFill>
              </a:rPr>
              <a:t>Metastable</a:t>
            </a:r>
            <a:r>
              <a:rPr lang="en-US" dirty="0"/>
              <a:t> decay</a:t>
            </a:r>
          </a:p>
          <a:p>
            <a:pPr marL="457200" indent="-457200" eaLnBrk="1" hangingPunct="1">
              <a:lnSpc>
                <a:spcPct val="90000"/>
              </a:lnSpc>
              <a:buFontTx/>
              <a:buAutoNum type="arabicPeriod"/>
              <a:defRPr/>
            </a:pPr>
            <a:endParaRPr lang="en-US" dirty="0"/>
          </a:p>
          <a:p>
            <a:pPr marL="457200" indent="-457200" eaLnBrk="1" hangingPunct="1">
              <a:lnSpc>
                <a:spcPct val="90000"/>
              </a:lnSpc>
              <a:buFontTx/>
              <a:buAutoNum type="arabicPeriod"/>
              <a:defRPr/>
            </a:pP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t>Atmospheric Pressure MALDI (AP-MALDI)</a:t>
            </a:r>
          </a:p>
        </p:txBody>
      </p:sp>
      <p:pic>
        <p:nvPicPr>
          <p:cNvPr id="50179" name="Picture 2"/>
          <p:cNvPicPr>
            <a:picLocks noGrp="1" noChangeAspect="1" noChangeArrowheads="1"/>
          </p:cNvPicPr>
          <p:nvPr>
            <p:ph idx="1"/>
          </p:nvPr>
        </p:nvPicPr>
        <p:blipFill>
          <a:blip r:embed="rId2" cstate="print"/>
          <a:srcRect/>
          <a:stretch>
            <a:fillRect/>
          </a:stretch>
        </p:blipFill>
        <p:spPr>
          <a:xfrm>
            <a:off x="1724025" y="2058988"/>
            <a:ext cx="5695950" cy="3609975"/>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928662" y="0"/>
            <a:ext cx="6781800" cy="5172075"/>
          </a:xfrm>
          <a:prstGeom prst="rect">
            <a:avLst/>
          </a:prstGeom>
          <a:noFill/>
          <a:ln w="9525">
            <a:noFill/>
            <a:miter lim="800000"/>
            <a:headEnd/>
            <a:tailEnd/>
          </a:ln>
          <a:effectLst/>
        </p:spPr>
      </p:pic>
      <p:sp>
        <p:nvSpPr>
          <p:cNvPr id="5" name="Rectangle 4"/>
          <p:cNvSpPr/>
          <p:nvPr/>
        </p:nvSpPr>
        <p:spPr>
          <a:xfrm>
            <a:off x="10836" y="5515869"/>
            <a:ext cx="9144000" cy="1323439"/>
          </a:xfrm>
          <a:prstGeom prst="rect">
            <a:avLst/>
          </a:prstGeom>
        </p:spPr>
        <p:txBody>
          <a:bodyPr wrap="square">
            <a:spAutoFit/>
          </a:bodyPr>
          <a:lstStyle/>
          <a:p>
            <a:pPr algn="just"/>
            <a:r>
              <a:rPr lang="en-US" sz="1600" dirty="0"/>
              <a:t>Scheme  of  off-line  LC–MALDI-MS  coupling  with  the  supplementary  liquid addition and deposition mechanisms. Junctions used for coupling of </a:t>
            </a:r>
            <a:r>
              <a:rPr lang="en-US" sz="1600" dirty="0" err="1"/>
              <a:t>microcolumn</a:t>
            </a:r>
            <a:r>
              <a:rPr lang="en-US" sz="1600" dirty="0"/>
              <a:t>  techniques  include  the  following:  (A)  coaxial  sheath  </a:t>
            </a:r>
            <a:r>
              <a:rPr lang="en-US" sz="1600" dirty="0" err="1"/>
              <a:t>ﬂow</a:t>
            </a:r>
            <a:r>
              <a:rPr lang="en-US" sz="1600" dirty="0"/>
              <a:t>,  (B)  T-junction,  (C) </a:t>
            </a:r>
            <a:r>
              <a:rPr lang="en-US" sz="1600" dirty="0" err="1"/>
              <a:t>sheathless</a:t>
            </a:r>
            <a:r>
              <a:rPr lang="en-US" sz="1600" dirty="0"/>
              <a:t>  interface,  (D)  porous  junction,  (E)  liquid  junction,  and  (F)  droplet  </a:t>
            </a:r>
            <a:r>
              <a:rPr lang="en-US" sz="1600" dirty="0" err="1"/>
              <a:t>electrocoupling</a:t>
            </a:r>
            <a:r>
              <a:rPr lang="en-US" sz="1600" dirty="0"/>
              <a:t>.  A,  B  and  C  are  typical  for  capillary  LC–MS,  while  D,  E  and  F  are  common in  capillary  zone  electrophoresis–MS</a:t>
            </a:r>
          </a:p>
        </p:txBody>
      </p:sp>
    </p:spTree>
    <p:extLst>
      <p:ext uri="{BB962C8B-B14F-4D97-AF65-F5344CB8AC3E}">
        <p14:creationId xmlns:p14="http://schemas.microsoft.com/office/powerpoint/2010/main" val="2353344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descr="sedi_tech"/>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28600" y="228600"/>
            <a:ext cx="8686800" cy="6248400"/>
          </a:xfrm>
          <a:noFill/>
        </p:spPr>
      </p:pic>
    </p:spTree>
    <p:extLst>
      <p:ext uri="{BB962C8B-B14F-4D97-AF65-F5344CB8AC3E}">
        <p14:creationId xmlns:p14="http://schemas.microsoft.com/office/powerpoint/2010/main" val="3309898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descr="seldi_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990600"/>
            <a:ext cx="8574087"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a:xfrm>
            <a:off x="457200" y="0"/>
            <a:ext cx="8229600" cy="1143000"/>
          </a:xfrm>
        </p:spPr>
        <p:txBody>
          <a:bodyPr/>
          <a:lstStyle/>
          <a:p>
            <a:pPr eaLnBrk="1" hangingPunct="1"/>
            <a:r>
              <a:rPr lang="en-US" altLang="en-US"/>
              <a:t>SELDI Process</a:t>
            </a:r>
          </a:p>
        </p:txBody>
      </p:sp>
    </p:spTree>
    <p:extLst>
      <p:ext uri="{BB962C8B-B14F-4D97-AF65-F5344CB8AC3E}">
        <p14:creationId xmlns:p14="http://schemas.microsoft.com/office/powerpoint/2010/main" val="417710779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print"/>
          <a:srcRect/>
          <a:stretch>
            <a:fillRect/>
          </a:stretch>
        </p:blipFill>
        <p:spPr bwMode="auto">
          <a:xfrm>
            <a:off x="-18257" y="380245"/>
            <a:ext cx="8304921" cy="6228691"/>
          </a:xfrm>
          <a:prstGeom prst="rect">
            <a:avLst/>
          </a:prstGeom>
          <a:noFill/>
          <a:ln w="9525">
            <a:noFill/>
            <a:miter lim="800000"/>
            <a:headEnd/>
            <a:tailEnd/>
          </a:ln>
          <a:effectLst/>
        </p:spPr>
      </p:pic>
      <p:sp>
        <p:nvSpPr>
          <p:cNvPr id="3" name="Rectangle 2"/>
          <p:cNvSpPr/>
          <p:nvPr/>
        </p:nvSpPr>
        <p:spPr>
          <a:xfrm>
            <a:off x="0" y="0"/>
            <a:ext cx="8286808" cy="461665"/>
          </a:xfrm>
          <a:prstGeom prst="rect">
            <a:avLst/>
          </a:prstGeom>
        </p:spPr>
        <p:txBody>
          <a:bodyPr wrap="square">
            <a:spAutoFit/>
          </a:bodyPr>
          <a:lstStyle/>
          <a:p>
            <a:r>
              <a:rPr lang="en-US" sz="2400" dirty="0"/>
              <a:t> List of Ambient MS Techniques</a:t>
            </a:r>
          </a:p>
        </p:txBody>
      </p:sp>
      <p:sp>
        <p:nvSpPr>
          <p:cNvPr id="4" name="Rectangle 3"/>
          <p:cNvSpPr/>
          <p:nvPr/>
        </p:nvSpPr>
        <p:spPr>
          <a:xfrm>
            <a:off x="6516216" y="6527515"/>
            <a:ext cx="2334613" cy="276999"/>
          </a:xfrm>
          <a:prstGeom prst="rect">
            <a:avLst/>
          </a:prstGeom>
        </p:spPr>
        <p:txBody>
          <a:bodyPr wrap="none">
            <a:spAutoFit/>
          </a:bodyPr>
          <a:lstStyle/>
          <a:p>
            <a:r>
              <a:rPr lang="de-DE" sz="1200" dirty="0">
                <a:latin typeface="Times New Roman" panose="02020603050405020304" pitchFamily="18" charset="0"/>
                <a:cs typeface="Times New Roman" panose="02020603050405020304" pitchFamily="18" charset="0"/>
              </a:rPr>
              <a:t>Chem. Rev. 2013, 113, 2269−2308</a:t>
            </a:r>
            <a:endParaRPr 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F1A9C-2F41-5782-EE9A-390A92AF9758}"/>
              </a:ext>
            </a:extLst>
          </p:cNvPr>
          <p:cNvPicPr>
            <a:picLocks noChangeAspect="1"/>
          </p:cNvPicPr>
          <p:nvPr/>
        </p:nvPicPr>
        <p:blipFill>
          <a:blip r:embed="rId2"/>
          <a:stretch>
            <a:fillRect/>
          </a:stretch>
        </p:blipFill>
        <p:spPr>
          <a:xfrm>
            <a:off x="539552" y="-171400"/>
            <a:ext cx="7740352" cy="5270441"/>
          </a:xfrm>
          <a:prstGeom prst="rect">
            <a:avLst/>
          </a:prstGeom>
        </p:spPr>
      </p:pic>
      <p:sp>
        <p:nvSpPr>
          <p:cNvPr id="5" name="TextBox 4">
            <a:extLst>
              <a:ext uri="{FF2B5EF4-FFF2-40B4-BE49-F238E27FC236}">
                <a16:creationId xmlns:a16="http://schemas.microsoft.com/office/drawing/2014/main" id="{71194AB6-2278-C83A-9F7C-897D645684A2}"/>
              </a:ext>
            </a:extLst>
          </p:cNvPr>
          <p:cNvSpPr txBox="1"/>
          <p:nvPr/>
        </p:nvSpPr>
        <p:spPr>
          <a:xfrm>
            <a:off x="0" y="5661248"/>
            <a:ext cx="9324528"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Schematic steps for MALDI-TOF MS bacterial identification, STEP 1. Sample preparation, STEP 2. MALDI-TOF MS analysis in instrument, STEP 3. Identification of bacteria using the database</a:t>
            </a:r>
          </a:p>
        </p:txBody>
      </p:sp>
      <p:sp>
        <p:nvSpPr>
          <p:cNvPr id="6" name="TextBox 5">
            <a:extLst>
              <a:ext uri="{FF2B5EF4-FFF2-40B4-BE49-F238E27FC236}">
                <a16:creationId xmlns:a16="http://schemas.microsoft.com/office/drawing/2014/main" id="{3D2D4FA7-EC26-E9B2-5D06-602B202E96F1}"/>
              </a:ext>
            </a:extLst>
          </p:cNvPr>
          <p:cNvSpPr txBox="1"/>
          <p:nvPr/>
        </p:nvSpPr>
        <p:spPr>
          <a:xfrm>
            <a:off x="4355976" y="6453336"/>
            <a:ext cx="8989688" cy="27699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İfakat</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Tülay Çağatay1Aquaculture International (2024) 32:7835–7871</a:t>
            </a:r>
          </a:p>
        </p:txBody>
      </p:sp>
    </p:spTree>
    <p:extLst>
      <p:ext uri="{BB962C8B-B14F-4D97-AF65-F5344CB8AC3E}">
        <p14:creationId xmlns:p14="http://schemas.microsoft.com/office/powerpoint/2010/main" val="1803090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251" y="4543375"/>
            <a:ext cx="9221251" cy="2308324"/>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Examples of the distinctive MALDI‐TOF‐MS profiles of intact cells of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Porphyromonas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sp. containing both genus‐specific (e.g. 618 and 844 Da mass ions) and also a significant number of species‐specific mass ions (examples </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indicated by arrows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Members of the genus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Porphyromoas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now comprise 18 species, in addition to several others that have not yet been validated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Bergey’s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manual, 2011). However, with the exception of DNA/DNA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reassociation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they could not be reliably delineated at the time. The three representative MALDI‐TOF‐MS spectra shown and those reported earlier (Shah et al., 2002) revealed that each species could be </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unambiguously distinguished</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pic>
        <p:nvPicPr>
          <p:cNvPr id="3" name="Picture 2"/>
          <p:cNvPicPr>
            <a:picLocks noChangeAspect="1"/>
          </p:cNvPicPr>
          <p:nvPr/>
        </p:nvPicPr>
        <p:blipFill>
          <a:blip r:embed="rId2"/>
          <a:stretch>
            <a:fillRect/>
          </a:stretch>
        </p:blipFill>
        <p:spPr>
          <a:xfrm>
            <a:off x="1371600" y="-3313"/>
            <a:ext cx="5763364" cy="4446104"/>
          </a:xfrm>
          <a:prstGeom prst="rect">
            <a:avLst/>
          </a:prstGeom>
        </p:spPr>
      </p:pic>
    </p:spTree>
    <p:extLst>
      <p:ext uri="{BB962C8B-B14F-4D97-AF65-F5344CB8AC3E}">
        <p14:creationId xmlns:p14="http://schemas.microsoft.com/office/powerpoint/2010/main" val="10319527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08D27D-05F1-3F30-EB3E-82219387F2E7}"/>
              </a:ext>
            </a:extLst>
          </p:cNvPr>
          <p:cNvPicPr>
            <a:picLocks noChangeAspect="1"/>
          </p:cNvPicPr>
          <p:nvPr/>
        </p:nvPicPr>
        <p:blipFill>
          <a:blip r:embed="rId2"/>
          <a:stretch>
            <a:fillRect/>
          </a:stretch>
        </p:blipFill>
        <p:spPr>
          <a:xfrm>
            <a:off x="0" y="0"/>
            <a:ext cx="9144000" cy="6031424"/>
          </a:xfrm>
          <a:prstGeom prst="rect">
            <a:avLst/>
          </a:prstGeom>
        </p:spPr>
      </p:pic>
      <p:sp>
        <p:nvSpPr>
          <p:cNvPr id="4" name="TextBox 3">
            <a:extLst>
              <a:ext uri="{FF2B5EF4-FFF2-40B4-BE49-F238E27FC236}">
                <a16:creationId xmlns:a16="http://schemas.microsoft.com/office/drawing/2014/main" id="{C98B604E-9AE2-2E7D-7E51-6FB3CD5D5461}"/>
              </a:ext>
            </a:extLst>
          </p:cNvPr>
          <p:cNvSpPr txBox="1"/>
          <p:nvPr/>
        </p:nvSpPr>
        <p:spPr>
          <a:xfrm>
            <a:off x="827584" y="6453336"/>
            <a:ext cx="8244408" cy="369332"/>
          </a:xfrm>
          <a:prstGeom prst="rect">
            <a:avLst/>
          </a:prstGeom>
          <a:noFill/>
        </p:spPr>
        <p:txBody>
          <a:bodyPr wrap="square">
            <a:spAutoFit/>
          </a:bodyPr>
          <a:lstStyle/>
          <a:p>
            <a:r>
              <a:rPr lang="en-US" dirty="0"/>
              <a:t>Anna </a:t>
            </a:r>
            <a:r>
              <a:rPr lang="en-US" dirty="0" err="1"/>
              <a:t>Andreadi</a:t>
            </a:r>
            <a:r>
              <a:rPr lang="en-US" dirty="0"/>
              <a:t> and et al, Open Life Sciences 2025; 20: 20251136</a:t>
            </a:r>
          </a:p>
        </p:txBody>
      </p:sp>
      <p:sp>
        <p:nvSpPr>
          <p:cNvPr id="6" name="TextBox 5">
            <a:extLst>
              <a:ext uri="{FF2B5EF4-FFF2-40B4-BE49-F238E27FC236}">
                <a16:creationId xmlns:a16="http://schemas.microsoft.com/office/drawing/2014/main" id="{D4E54305-D996-2E70-5C2D-7609477EE9AD}"/>
              </a:ext>
            </a:extLst>
          </p:cNvPr>
          <p:cNvSpPr txBox="1"/>
          <p:nvPr/>
        </p:nvSpPr>
        <p:spPr>
          <a:xfrm>
            <a:off x="467544" y="6031424"/>
            <a:ext cx="5436096" cy="369332"/>
          </a:xfrm>
          <a:prstGeom prst="rect">
            <a:avLst/>
          </a:prstGeom>
          <a:noFill/>
        </p:spPr>
        <p:txBody>
          <a:bodyPr wrap="square">
            <a:spAutoFit/>
          </a:bodyPr>
          <a:lstStyle/>
          <a:p>
            <a:r>
              <a:rPr lang="en-US" dirty="0"/>
              <a:t>Non-medical applications of MALDI-TOF MS</a:t>
            </a:r>
          </a:p>
        </p:txBody>
      </p:sp>
    </p:spTree>
    <p:extLst>
      <p:ext uri="{BB962C8B-B14F-4D97-AF65-F5344CB8AC3E}">
        <p14:creationId xmlns:p14="http://schemas.microsoft.com/office/powerpoint/2010/main" val="2773227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066749" cy="6690550"/>
          </a:xfrm>
          <a:prstGeom prst="rect">
            <a:avLst/>
          </a:prstGeom>
        </p:spPr>
        <p:txBody>
          <a:bodyPr wrap="square">
            <a:spAutoFit/>
          </a:bodyPr>
          <a:lstStyle/>
          <a:p>
            <a:pPr marL="0" marR="0" lvl="0" indent="0" algn="just" defTabSz="6858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 carried out thorough investigations on the </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safety aspects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the procedures and produced a detailed application note for MALDI-TOF. To verify this, tough resistant spore‐formers, </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Bacillus </a:t>
            </a:r>
            <a:r>
              <a:rPr kumimoji="0" lang="en-US" sz="1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stearothermophilus</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(NCTC 10003) and </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Bacillus subtilis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(NCTC 10073), which are industry </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standard controls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for heat and chemical sterilization, were processed through the instrument at various concentrations and samples collected at </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potential leakage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points within the instrument and vacuum pumps. </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No growth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was observed in any sample, and this, together with other successful safety tests, led to the Health and Safety Executive granting approval for the use of MALDI‐TOF MS in a clinical laboratory and permission for engineers to carry out repairs in situ when necessary. </a:t>
            </a:r>
          </a:p>
          <a:p>
            <a:pPr marL="0" marR="0" lvl="0" indent="0" algn="just" defTabSz="6858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However, in spite of careful assessment of the risk, </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one major accident occurred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the laboratory in 2000 that nearly terminated all future work at PHLS. </a:t>
            </a:r>
          </a:p>
          <a:p>
            <a:pPr marL="0" marR="0" lvl="0" indent="0" algn="just" defTabSz="6858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standard method used for cleaning target plates at the time </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was sonicating for half‐hour intervals in methanol followed by washing in 33% (w/v) aqueous nitric acid, and final rinsing in distilled water (e.g.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Evason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et al., 2001).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the </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methanol</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nitric acid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are mixed and kept in a sealed container, the reaction is </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explosive</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48609402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 y="5126865"/>
            <a:ext cx="9180443" cy="175432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Changes in the MALDI‐TOF‐MS profile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the same strain of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Porphyromonas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catoniae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(NCTC 12856)</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grown of Fastidious Anaerobic Agar (FAA) and Columbia Blood Agar (CBA).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Many of the significant mass ions, e.g. 542, 580, 618, 689, 784 and 845 Da, are retained. However, significant mass ions such as 935 Da are present only in cells grown on CBA.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5‐chloro‐2‐mercaptobenzothiazole (CMBT) is suitable for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gram‐positive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α‐</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Cyano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for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gram‐negative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bacteria.</a:t>
            </a:r>
          </a:p>
        </p:txBody>
      </p:sp>
      <p:pic>
        <p:nvPicPr>
          <p:cNvPr id="3" name="Picture 2"/>
          <p:cNvPicPr>
            <a:picLocks noChangeAspect="1"/>
          </p:cNvPicPr>
          <p:nvPr/>
        </p:nvPicPr>
        <p:blipFill>
          <a:blip r:embed="rId2"/>
          <a:stretch>
            <a:fillRect/>
          </a:stretch>
        </p:blipFill>
        <p:spPr>
          <a:xfrm>
            <a:off x="838200" y="0"/>
            <a:ext cx="6974434" cy="5052391"/>
          </a:xfrm>
          <a:prstGeom prst="rect">
            <a:avLst/>
          </a:prstGeom>
        </p:spPr>
      </p:pic>
    </p:spTree>
    <p:extLst>
      <p:ext uri="{BB962C8B-B14F-4D97-AF65-F5344CB8AC3E}">
        <p14:creationId xmlns:p14="http://schemas.microsoft.com/office/powerpoint/2010/main" val="239575262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26" y="5150584"/>
            <a:ext cx="8915399" cy="163121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Identification of clinical isolates received by MISU using 16S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rRNA</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MALDI‐TOF MS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Micromass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UK) over a 10‐year period. MISU receives atypical, rarely isolated and emerging pathogens, and for such unusual isolates, the results shows that MALDI‐TOF MS was significantly more useful in identifying these isolates to the species level.</a:t>
            </a:r>
          </a:p>
        </p:txBody>
      </p:sp>
      <p:pic>
        <p:nvPicPr>
          <p:cNvPr id="3" name="Picture 2"/>
          <p:cNvPicPr>
            <a:picLocks noChangeAspect="1"/>
          </p:cNvPicPr>
          <p:nvPr/>
        </p:nvPicPr>
        <p:blipFill>
          <a:blip r:embed="rId2"/>
          <a:stretch>
            <a:fillRect/>
          </a:stretch>
        </p:blipFill>
        <p:spPr>
          <a:xfrm>
            <a:off x="1294516" y="76200"/>
            <a:ext cx="6394089" cy="4724400"/>
          </a:xfrm>
          <a:prstGeom prst="rect">
            <a:avLst/>
          </a:prstGeom>
        </p:spPr>
      </p:pic>
    </p:spTree>
    <p:extLst>
      <p:ext uri="{BB962C8B-B14F-4D97-AF65-F5344CB8AC3E}">
        <p14:creationId xmlns:p14="http://schemas.microsoft.com/office/powerpoint/2010/main" val="303400153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126268"/>
            <a:ext cx="7742992" cy="4878446"/>
          </a:xfrm>
          <a:prstGeom prst="rect">
            <a:avLst/>
          </a:prstGeom>
        </p:spPr>
      </p:pic>
      <p:sp>
        <p:nvSpPr>
          <p:cNvPr id="3" name="Rectangle 2"/>
          <p:cNvSpPr/>
          <p:nvPr/>
        </p:nvSpPr>
        <p:spPr>
          <a:xfrm>
            <a:off x="0" y="5236723"/>
            <a:ext cx="9090116" cy="1631216"/>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Some of the most popular types of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ProteinChip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arrays (H50, Q10, CM10 and NP20) used for analysis of microbial cells extracts and an overview of the process to obtain a mass spectral profile. From left to right, the sample is added to the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ProteinChip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array, the wells washed and air‐dried for a few minutes, the matrix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Sinapinic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acid) added, followed by mass spectral analysis to yield the spectra shown.</a:t>
            </a:r>
          </a:p>
        </p:txBody>
      </p:sp>
    </p:spTree>
    <p:extLst>
      <p:ext uri="{BB962C8B-B14F-4D97-AF65-F5344CB8AC3E}">
        <p14:creationId xmlns:p14="http://schemas.microsoft.com/office/powerpoint/2010/main" val="93565841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5A6519-19AB-3E88-5549-4FFAC7467F52}"/>
              </a:ext>
            </a:extLst>
          </p:cNvPr>
          <p:cNvPicPr>
            <a:picLocks noChangeAspect="1"/>
          </p:cNvPicPr>
          <p:nvPr/>
        </p:nvPicPr>
        <p:blipFill>
          <a:blip r:embed="rId2"/>
          <a:stretch>
            <a:fillRect/>
          </a:stretch>
        </p:blipFill>
        <p:spPr>
          <a:xfrm>
            <a:off x="0" y="1711882"/>
            <a:ext cx="9144000" cy="3434235"/>
          </a:xfrm>
          <a:prstGeom prst="rect">
            <a:avLst/>
          </a:prstGeom>
        </p:spPr>
      </p:pic>
      <p:sp>
        <p:nvSpPr>
          <p:cNvPr id="5" name="TextBox 4">
            <a:extLst>
              <a:ext uri="{FF2B5EF4-FFF2-40B4-BE49-F238E27FC236}">
                <a16:creationId xmlns:a16="http://schemas.microsoft.com/office/drawing/2014/main" id="{177D9122-5D33-B428-EE5F-A9E5180FB250}"/>
              </a:ext>
            </a:extLst>
          </p:cNvPr>
          <p:cNvSpPr txBox="1"/>
          <p:nvPr/>
        </p:nvSpPr>
        <p:spPr>
          <a:xfrm>
            <a:off x="0" y="1268760"/>
            <a:ext cx="6264696"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MALDI-TOF MS databases and libraries globally</a:t>
            </a:r>
          </a:p>
        </p:txBody>
      </p:sp>
      <p:sp>
        <p:nvSpPr>
          <p:cNvPr id="7" name="TextBox 6">
            <a:extLst>
              <a:ext uri="{FF2B5EF4-FFF2-40B4-BE49-F238E27FC236}">
                <a16:creationId xmlns:a16="http://schemas.microsoft.com/office/drawing/2014/main" id="{B94E0BF9-A51F-AA8B-1AB2-1AF648C71640}"/>
              </a:ext>
            </a:extLst>
          </p:cNvPr>
          <p:cNvSpPr txBox="1"/>
          <p:nvPr/>
        </p:nvSpPr>
        <p:spPr>
          <a:xfrm>
            <a:off x="4355976" y="6453336"/>
            <a:ext cx="8989688" cy="27699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İfakat</a:t>
            </a:r>
            <a:r>
              <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Tülay Çağatay1Aquaculture International (2024) 32:7835–7871</a:t>
            </a:r>
          </a:p>
        </p:txBody>
      </p:sp>
    </p:spTree>
    <p:extLst>
      <p:ext uri="{BB962C8B-B14F-4D97-AF65-F5344CB8AC3E}">
        <p14:creationId xmlns:p14="http://schemas.microsoft.com/office/powerpoint/2010/main" val="3858782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9" y="304800"/>
            <a:ext cx="9143999" cy="558255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Application of MALDI‐TOF MS in Clinical Virology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6858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first approach is the detection of biomarker viral proteins from infected cell cultures. Using this strategy,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Calderaro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et al.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reported the detection of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Picornaviridae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from infected cell culture using the viral protein VP4 as a biomarker [97]. La Scola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et al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demonstrated that giant viruses (capsid sizes of 150 to 600 nm) could be characterized using MALDI‐TOF MS analysis of viral particles. The results obtained correlated with results provided by the sequencing of the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polB</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gene [98]. However, this method requires specific equipment and is time consuming (cell lysis, filtration, concentration by centrifugation, rinsing, ultracentrifugation), which makes routine use difficult.  Another approach applied for influenza viruses detection consisted in the capture of viral particles using </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magnetic nanoparticles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functionalized with </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H5N2 specific antibodies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 subsequent MALDI‐TOF MS analysis of the complexes nanoparticles/viruses to detect the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hemmaglutannin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protein HA [99]. This allowed H5N2 detection with no cross reactivity with H5N1 viruses.</a:t>
            </a:r>
          </a:p>
        </p:txBody>
      </p:sp>
    </p:spTree>
    <p:extLst>
      <p:ext uri="{BB962C8B-B14F-4D97-AF65-F5344CB8AC3E}">
        <p14:creationId xmlns:p14="http://schemas.microsoft.com/office/powerpoint/2010/main" val="3259464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88" y="977623"/>
            <a:ext cx="8900512" cy="4583246"/>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4F4BD-E3F9-423C-B13D-F6A3ECBF897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9504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E4F4BD-E3F9-423C-B13D-F6A3ECBF897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1"/>
            <a:ext cx="4158651" cy="3308590"/>
          </a:xfrm>
          <a:prstGeom prst="rect">
            <a:avLst/>
          </a:prstGeom>
          <a:noFill/>
          <a:ln>
            <a:noFill/>
          </a:ln>
        </p:spPr>
      </p:pic>
      <p:sp>
        <p:nvSpPr>
          <p:cNvPr id="4" name="Rectangle 3"/>
          <p:cNvSpPr/>
          <p:nvPr/>
        </p:nvSpPr>
        <p:spPr>
          <a:xfrm>
            <a:off x="435634" y="4751247"/>
            <a:ext cx="870836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Majchrzykiewicz-Koehorst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JA,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Heikens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E, Trip H,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Hulst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AG, de Jong AL,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Viveen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MC,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Sedee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NJ, van der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Plas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J,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Coenjaerts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FE,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Paauw</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 Rapid and generic identification of influenza A and other respiratory viruses with mass spectrometry. J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Virol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Methods. 2015 Mar;213:75-83.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doi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10.1016/j.jviromet.2014.</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218318" y="1066801"/>
            <a:ext cx="4925682" cy="3232390"/>
          </a:xfrm>
          <a:prstGeom prst="rect">
            <a:avLst/>
          </a:prstGeom>
          <a:noFill/>
          <a:ln>
            <a:noFill/>
          </a:ln>
        </p:spPr>
      </p:pic>
      <p:sp>
        <p:nvSpPr>
          <p:cNvPr id="6" name="Rectangle 5"/>
          <p:cNvSpPr/>
          <p:nvPr/>
        </p:nvSpPr>
        <p:spPr>
          <a:xfrm>
            <a:off x="152400" y="6142022"/>
            <a:ext cx="850434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Cruz, E., Cain, J., et al. 2018. Site- specific glycosylation profile of influenza A (H1N1) hemagglutinin through tandem mass spectrometry. Hum.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Vaccin</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Immunother</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 14,508-517.</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5479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40C9DE-E036-70C3-D330-E0EEC486C113}"/>
              </a:ext>
            </a:extLst>
          </p:cNvPr>
          <p:cNvSpPr txBox="1"/>
          <p:nvPr/>
        </p:nvSpPr>
        <p:spPr>
          <a:xfrm>
            <a:off x="3707904" y="2492896"/>
            <a:ext cx="1808508" cy="1015663"/>
          </a:xfrm>
          <a:prstGeom prst="rect">
            <a:avLst/>
          </a:prstGeom>
          <a:noFill/>
        </p:spPr>
        <p:txBody>
          <a:bodyPr wrap="none" rtlCol="0">
            <a:spAutoFit/>
          </a:bodyPr>
          <a:lstStyle/>
          <a:p>
            <a:r>
              <a:rPr lang="en-US" sz="6000" b="1" dirty="0"/>
              <a:t>PTM</a:t>
            </a:r>
          </a:p>
        </p:txBody>
      </p:sp>
    </p:spTree>
    <p:extLst>
      <p:ext uri="{BB962C8B-B14F-4D97-AF65-F5344CB8AC3E}">
        <p14:creationId xmlns:p14="http://schemas.microsoft.com/office/powerpoint/2010/main" val="2070216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91B471-1A3D-4BE1-BAEB-E9A52E2B3A26}"/>
              </a:ext>
            </a:extLst>
          </p:cNvPr>
          <p:cNvPicPr>
            <a:picLocks noChangeAspect="1"/>
          </p:cNvPicPr>
          <p:nvPr/>
        </p:nvPicPr>
        <p:blipFill>
          <a:blip r:embed="rId2"/>
          <a:stretch>
            <a:fillRect/>
          </a:stretch>
        </p:blipFill>
        <p:spPr>
          <a:xfrm>
            <a:off x="152400" y="6302"/>
            <a:ext cx="8652980" cy="7008837"/>
          </a:xfrm>
          <a:prstGeom prst="rect">
            <a:avLst/>
          </a:prstGeom>
        </p:spPr>
      </p:pic>
    </p:spTree>
    <p:extLst>
      <p:ext uri="{BB962C8B-B14F-4D97-AF65-F5344CB8AC3E}">
        <p14:creationId xmlns:p14="http://schemas.microsoft.com/office/powerpoint/2010/main" val="357139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1A4DC1-59EC-7818-5FE4-B388F22927F0}"/>
              </a:ext>
            </a:extLst>
          </p:cNvPr>
          <p:cNvSpPr txBox="1"/>
          <p:nvPr/>
        </p:nvSpPr>
        <p:spPr>
          <a:xfrm>
            <a:off x="4716016" y="6381328"/>
            <a:ext cx="8244408"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Anna </a:t>
            </a:r>
            <a:r>
              <a:rPr lang="en-US" sz="1200" dirty="0" err="1">
                <a:latin typeface="Times New Roman" panose="02020603050405020304" pitchFamily="18" charset="0"/>
                <a:cs typeface="Times New Roman" panose="02020603050405020304" pitchFamily="18" charset="0"/>
              </a:rPr>
              <a:t>Andreadi</a:t>
            </a:r>
            <a:r>
              <a:rPr lang="en-US" sz="1200" dirty="0">
                <a:latin typeface="Times New Roman" panose="02020603050405020304" pitchFamily="18" charset="0"/>
                <a:cs typeface="Times New Roman" panose="02020603050405020304" pitchFamily="18" charset="0"/>
              </a:rPr>
              <a:t> and et al, Open Life Sciences 2025; 20: 20251136</a:t>
            </a:r>
          </a:p>
        </p:txBody>
      </p:sp>
      <p:pic>
        <p:nvPicPr>
          <p:cNvPr id="6" name="Picture 5">
            <a:extLst>
              <a:ext uri="{FF2B5EF4-FFF2-40B4-BE49-F238E27FC236}">
                <a16:creationId xmlns:a16="http://schemas.microsoft.com/office/drawing/2014/main" id="{32414436-B99D-AF45-68E1-05AAB887A777}"/>
              </a:ext>
            </a:extLst>
          </p:cNvPr>
          <p:cNvPicPr>
            <a:picLocks noChangeAspect="1"/>
          </p:cNvPicPr>
          <p:nvPr/>
        </p:nvPicPr>
        <p:blipFill>
          <a:blip r:embed="rId2"/>
          <a:stretch>
            <a:fillRect/>
          </a:stretch>
        </p:blipFill>
        <p:spPr>
          <a:xfrm>
            <a:off x="35496" y="2060848"/>
            <a:ext cx="9144000" cy="2621355"/>
          </a:xfrm>
          <a:prstGeom prst="rect">
            <a:avLst/>
          </a:prstGeom>
        </p:spPr>
      </p:pic>
      <p:sp>
        <p:nvSpPr>
          <p:cNvPr id="8" name="TextBox 7">
            <a:extLst>
              <a:ext uri="{FF2B5EF4-FFF2-40B4-BE49-F238E27FC236}">
                <a16:creationId xmlns:a16="http://schemas.microsoft.com/office/drawing/2014/main" id="{707D9C38-9BA8-DAFA-0148-AF9B0D36A5B3}"/>
              </a:ext>
            </a:extLst>
          </p:cNvPr>
          <p:cNvSpPr txBox="1"/>
          <p:nvPr/>
        </p:nvSpPr>
        <p:spPr>
          <a:xfrm>
            <a:off x="377788" y="1556792"/>
            <a:ext cx="4572000" cy="369332"/>
          </a:xfrm>
          <a:prstGeom prst="rect">
            <a:avLst/>
          </a:prstGeom>
          <a:noFill/>
        </p:spPr>
        <p:txBody>
          <a:bodyPr wrap="square">
            <a:spAutoFit/>
          </a:bodyPr>
          <a:lstStyle/>
          <a:p>
            <a:r>
              <a:rPr lang="en-US" dirty="0"/>
              <a:t>Diagnostic applications of MALDI-TOF MS</a:t>
            </a:r>
          </a:p>
        </p:txBody>
      </p:sp>
    </p:spTree>
    <p:extLst>
      <p:ext uri="{BB962C8B-B14F-4D97-AF65-F5344CB8AC3E}">
        <p14:creationId xmlns:p14="http://schemas.microsoft.com/office/powerpoint/2010/main" val="1173043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8BC85C-1578-4A29-BD05-D0E77834FC81}"/>
              </a:ext>
            </a:extLst>
          </p:cNvPr>
          <p:cNvPicPr>
            <a:picLocks noChangeAspect="1"/>
          </p:cNvPicPr>
          <p:nvPr/>
        </p:nvPicPr>
        <p:blipFill>
          <a:blip r:embed="rId2"/>
          <a:stretch>
            <a:fillRect/>
          </a:stretch>
        </p:blipFill>
        <p:spPr>
          <a:xfrm>
            <a:off x="74083" y="0"/>
            <a:ext cx="8995834" cy="6858000"/>
          </a:xfrm>
          <a:prstGeom prst="rect">
            <a:avLst/>
          </a:prstGeom>
        </p:spPr>
      </p:pic>
    </p:spTree>
    <p:extLst>
      <p:ext uri="{BB962C8B-B14F-4D97-AF65-F5344CB8AC3E}">
        <p14:creationId xmlns:p14="http://schemas.microsoft.com/office/powerpoint/2010/main" val="3316041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2FBC9-C10C-71C8-B164-8BA40F6946AD}"/>
              </a:ext>
            </a:extLst>
          </p:cNvPr>
          <p:cNvSpPr txBox="1"/>
          <p:nvPr/>
        </p:nvSpPr>
        <p:spPr>
          <a:xfrm>
            <a:off x="2267744" y="2564904"/>
            <a:ext cx="4499950" cy="10156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6000" b="1" kern="0" dirty="0">
                <a:solidFill>
                  <a:prstClr val="black"/>
                </a:solidFill>
              </a:rPr>
              <a:t>Imaging MS</a:t>
            </a:r>
            <a:endParaRPr kumimoji="0" lang="en-US" sz="60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24595933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1413623" y="0"/>
            <a:ext cx="6316754" cy="6384798"/>
          </a:xfrm>
          <a:prstGeom prst="rect">
            <a:avLst/>
          </a:prstGeom>
          <a:noFill/>
          <a:ln w="9525">
            <a:noFill/>
            <a:miter lim="800000"/>
            <a:headEnd/>
            <a:tailEnd/>
          </a:ln>
          <a:effectLst/>
        </p:spPr>
      </p:pic>
      <p:sp>
        <p:nvSpPr>
          <p:cNvPr id="3" name="Rectangle 2"/>
          <p:cNvSpPr/>
          <p:nvPr/>
        </p:nvSpPr>
        <p:spPr>
          <a:xfrm>
            <a:off x="1984549" y="6381328"/>
            <a:ext cx="5357818"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 Characteristic lipid distribution in a rodent brain.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F6CEFB-10A3-40DC-A69B-48813775A024}"/>
              </a:ext>
            </a:extLst>
          </p:cNvPr>
          <p:cNvPicPr>
            <a:picLocks noChangeAspect="1"/>
          </p:cNvPicPr>
          <p:nvPr/>
        </p:nvPicPr>
        <p:blipFill>
          <a:blip r:embed="rId2"/>
          <a:stretch>
            <a:fillRect/>
          </a:stretch>
        </p:blipFill>
        <p:spPr>
          <a:xfrm>
            <a:off x="0" y="116632"/>
            <a:ext cx="9144000" cy="3061981"/>
          </a:xfrm>
          <a:prstGeom prst="rect">
            <a:avLst/>
          </a:prstGeom>
        </p:spPr>
      </p:pic>
      <p:sp>
        <p:nvSpPr>
          <p:cNvPr id="5" name="TextBox 4">
            <a:extLst>
              <a:ext uri="{FF2B5EF4-FFF2-40B4-BE49-F238E27FC236}">
                <a16:creationId xmlns:a16="http://schemas.microsoft.com/office/drawing/2014/main" id="{E0625CB5-C950-4381-85F8-75B6C8188BDC}"/>
              </a:ext>
            </a:extLst>
          </p:cNvPr>
          <p:cNvSpPr txBox="1"/>
          <p:nvPr/>
        </p:nvSpPr>
        <p:spPr>
          <a:xfrm>
            <a:off x="23902" y="3429000"/>
            <a:ext cx="9144000" cy="3139321"/>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Analysis with MALDI MSI. Left: Illustration of laser ablation pattern during MALDI-MSI experiment. Middle: MS images illustrating how each pixel represents an entire mass spectrum. Shown here is the distribution of </a:t>
            </a:r>
            <a:r>
              <a:rPr kumimoji="0" lang="en-US" sz="1800" b="0" i="0" u="none" strike="noStrike" kern="1200" cap="none" spc="0" normalizeH="0" baseline="0" noProof="0" dirty="0">
                <a:ln>
                  <a:noFill/>
                </a:ln>
                <a:solidFill>
                  <a:srgbClr val="FF0000"/>
                </a:solidFill>
                <a:effectLst/>
                <a:uLnTx/>
                <a:uFillTx/>
                <a:latin typeface="Arial" charset="0"/>
                <a:ea typeface="+mn-ea"/>
                <a:cs typeface="Arial" charset="0"/>
              </a:rPr>
              <a:t>two endogenous lipids </a:t>
            </a: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and </a:t>
            </a:r>
            <a:r>
              <a:rPr kumimoji="0" lang="en-US" sz="1800" b="0" i="0" u="none" strike="noStrike" kern="1200" cap="none" spc="0" normalizeH="0" baseline="0" noProof="0" dirty="0">
                <a:ln>
                  <a:noFill/>
                </a:ln>
                <a:solidFill>
                  <a:srgbClr val="FF0000"/>
                </a:solidFill>
                <a:effectLst/>
                <a:uLnTx/>
                <a:uFillTx/>
                <a:latin typeface="Arial" charset="0"/>
                <a:ea typeface="+mn-ea"/>
                <a:cs typeface="Arial" charset="0"/>
              </a:rPr>
              <a:t>a drug </a:t>
            </a: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in small intestine from a rat (green: Posaconazole [M-H2O + K]+, Blue: </a:t>
            </a:r>
            <a:r>
              <a:rPr kumimoji="0" lang="en-US" sz="1800" b="0" i="0" u="none" strike="noStrike" kern="1200" cap="none" spc="0" normalizeH="0" baseline="0" noProof="0" dirty="0" err="1">
                <a:ln>
                  <a:noFill/>
                </a:ln>
                <a:solidFill>
                  <a:srgbClr val="000000"/>
                </a:solidFill>
                <a:effectLst/>
                <a:uLnTx/>
                <a:uFillTx/>
                <a:latin typeface="Arial" charset="0"/>
                <a:ea typeface="+mn-ea"/>
                <a:cs typeface="Arial" charset="0"/>
              </a:rPr>
              <a:t>LysoPC</a:t>
            </a: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 16:0 [</a:t>
            </a:r>
            <a:r>
              <a:rPr kumimoji="0" lang="en-US" sz="1800" b="0" i="0" u="none" strike="noStrike" kern="1200" cap="none" spc="0" normalizeH="0" baseline="0" noProof="0" dirty="0" err="1">
                <a:ln>
                  <a:noFill/>
                </a:ln>
                <a:solidFill>
                  <a:srgbClr val="000000"/>
                </a:solidFill>
                <a:effectLst/>
                <a:uLnTx/>
                <a:uFillTx/>
                <a:latin typeface="Arial" charset="0"/>
                <a:ea typeface="+mn-ea"/>
                <a:cs typeface="Arial" charset="0"/>
              </a:rPr>
              <a:t>MþK</a:t>
            </a: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]þ, Red: PC 36:2 [M+K]+. Right: Overlay of drug and lipid images showing the drug is distributed in the lumen of the rat intestine and the lipids illuminating different structures of the small intestine.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Subsequently, extracted ion images may be generated for any detected ion where the </a:t>
            </a:r>
            <a:r>
              <a:rPr kumimoji="0" lang="en-US" sz="1800" b="0" i="0" u="none" strike="noStrike" kern="1200" cap="none" spc="0" normalizeH="0" baseline="0" noProof="0" dirty="0">
                <a:ln>
                  <a:noFill/>
                </a:ln>
                <a:solidFill>
                  <a:srgbClr val="FF0000"/>
                </a:solidFill>
                <a:effectLst/>
                <a:uLnTx/>
                <a:uFillTx/>
                <a:latin typeface="Arial" charset="0"/>
                <a:ea typeface="+mn-ea"/>
                <a:cs typeface="Arial" charset="0"/>
              </a:rPr>
              <a:t>intensity</a:t>
            </a: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 of the ion is plotted as a </a:t>
            </a:r>
            <a:r>
              <a:rPr kumimoji="0" lang="en-US" sz="1800" b="0" i="0" u="none" strike="noStrike" kern="1200" cap="none" spc="0" normalizeH="0" baseline="0" noProof="0" dirty="0">
                <a:ln>
                  <a:noFill/>
                </a:ln>
                <a:solidFill>
                  <a:srgbClr val="FF0000"/>
                </a:solidFill>
                <a:effectLst/>
                <a:uLnTx/>
                <a:uFillTx/>
                <a:latin typeface="Arial" charset="0"/>
                <a:ea typeface="+mn-ea"/>
                <a:cs typeface="Arial" charset="0"/>
              </a:rPr>
              <a:t>function of position </a:t>
            </a: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e the higher the intensity, the more intense the color.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4" name="TextBox 3">
            <a:extLst>
              <a:ext uri="{FF2B5EF4-FFF2-40B4-BE49-F238E27FC236}">
                <a16:creationId xmlns:a16="http://schemas.microsoft.com/office/drawing/2014/main" id="{6322BFBB-3FFF-4BF9-9468-26429129B53B}"/>
              </a:ext>
            </a:extLst>
          </p:cNvPr>
          <p:cNvSpPr txBox="1"/>
          <p:nvPr/>
        </p:nvSpPr>
        <p:spPr>
          <a:xfrm>
            <a:off x="-30746" y="6453336"/>
            <a:ext cx="9139250"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Arial" charset="0"/>
              </a:rPr>
              <a:t>J.R. </a:t>
            </a:r>
            <a:r>
              <a:rPr kumimoji="0" lang="en-US" sz="1600" b="0" i="0" u="none" strike="noStrike" kern="1200" cap="none" spc="0" normalizeH="0" baseline="0" noProof="0" dirty="0" err="1">
                <a:ln>
                  <a:noFill/>
                </a:ln>
                <a:solidFill>
                  <a:srgbClr val="000000"/>
                </a:solidFill>
                <a:effectLst/>
                <a:uLnTx/>
                <a:uFillTx/>
                <a:latin typeface="Arial" charset="0"/>
                <a:ea typeface="+mn-ea"/>
                <a:cs typeface="Arial" charset="0"/>
              </a:rPr>
              <a:t>Granborg</a:t>
            </a:r>
            <a:r>
              <a:rPr kumimoji="0" lang="en-US" sz="1600" b="0" i="0" u="none" strike="noStrike" kern="1200" cap="none" spc="0" normalizeH="0" baseline="0" noProof="0" dirty="0">
                <a:ln>
                  <a:noFill/>
                </a:ln>
                <a:solidFill>
                  <a:srgbClr val="000000"/>
                </a:solidFill>
                <a:effectLst/>
                <a:uLnTx/>
                <a:uFillTx/>
                <a:latin typeface="Arial" charset="0"/>
                <a:ea typeface="+mn-ea"/>
                <a:cs typeface="Arial" charset="0"/>
              </a:rPr>
              <a:t>, A.M. Handler and C. </a:t>
            </a:r>
            <a:r>
              <a:rPr kumimoji="0" lang="en-US" sz="1600" b="0" i="0" u="none" strike="noStrike" kern="1200" cap="none" spc="0" normalizeH="0" baseline="0" noProof="0" dirty="0" err="1">
                <a:ln>
                  <a:noFill/>
                </a:ln>
                <a:solidFill>
                  <a:srgbClr val="000000"/>
                </a:solidFill>
                <a:effectLst/>
                <a:uLnTx/>
                <a:uFillTx/>
                <a:latin typeface="Arial" charset="0"/>
                <a:ea typeface="+mn-ea"/>
                <a:cs typeface="Arial" charset="0"/>
              </a:rPr>
              <a:t>Janfelt</a:t>
            </a:r>
            <a:r>
              <a:rPr kumimoji="0" lang="en-US" sz="1600" b="0" i="0" u="none" strike="noStrike" kern="1200" cap="none" spc="0" normalizeH="0" baseline="0" noProof="0" dirty="0">
                <a:ln>
                  <a:noFill/>
                </a:ln>
                <a:solidFill>
                  <a:srgbClr val="000000"/>
                </a:solidFill>
                <a:effectLst/>
                <a:uLnTx/>
                <a:uFillTx/>
                <a:latin typeface="Arial" charset="0"/>
                <a:ea typeface="+mn-ea"/>
                <a:cs typeface="Arial" charset="0"/>
              </a:rPr>
              <a:t>, Trends in Analytical Chemistry 146 (2022) 116482. </a:t>
            </a:r>
          </a:p>
        </p:txBody>
      </p:sp>
    </p:spTree>
    <p:extLst>
      <p:ext uri="{BB962C8B-B14F-4D97-AF65-F5344CB8AC3E}">
        <p14:creationId xmlns:p14="http://schemas.microsoft.com/office/powerpoint/2010/main" val="2302997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4377FD-714D-AA16-E037-A18BCA6ED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548680"/>
            <a:ext cx="5988050" cy="6014871"/>
          </a:xfrm>
          <a:prstGeom prst="rect">
            <a:avLst/>
          </a:prstGeom>
        </p:spPr>
      </p:pic>
      <p:sp>
        <p:nvSpPr>
          <p:cNvPr id="3" name="TextBox 3">
            <a:extLst>
              <a:ext uri="{FF2B5EF4-FFF2-40B4-BE49-F238E27FC236}">
                <a16:creationId xmlns:a16="http://schemas.microsoft.com/office/drawing/2014/main" id="{815BDB56-670E-0F35-85C5-355F70FD2BEB}"/>
              </a:ext>
            </a:extLst>
          </p:cNvPr>
          <p:cNvSpPr txBox="1"/>
          <p:nvPr/>
        </p:nvSpPr>
        <p:spPr>
          <a:xfrm>
            <a:off x="2771800" y="1124744"/>
            <a:ext cx="3851887" cy="461665"/>
          </a:xfrm>
          <a:prstGeom prst="rect">
            <a:avLst/>
          </a:prstGeom>
          <a:noFill/>
        </p:spPr>
        <p:txBody>
          <a:bodyPr wrap="none" rtlCol="0">
            <a:spAutoFit/>
          </a:bodyPr>
          <a:ls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lumMod val="75000"/>
                  </a:srgbClr>
                </a:solidFill>
                <a:effectLst/>
                <a:uLnTx/>
                <a:uFillTx/>
                <a:latin typeface="Calibri"/>
                <a:ea typeface="+mn-ea"/>
                <a:cs typeface="B Nazanin" panose="00000400000000000000" pitchFamily="2" charset="-78"/>
              </a:rPr>
              <a:t>Thank you for your attention</a:t>
            </a:r>
            <a:endParaRPr kumimoji="0" lang="fa-IR" sz="2400" b="1" i="0" u="none" strike="noStrike" kern="1200" cap="none" spc="0" normalizeH="0" baseline="0" noProof="0" dirty="0">
              <a:ln>
                <a:noFill/>
              </a:ln>
              <a:solidFill>
                <a:srgbClr val="FFC000">
                  <a:lumMod val="75000"/>
                </a:srgbClr>
              </a:solidFill>
              <a:effectLst/>
              <a:uLnTx/>
              <a:uFillTx/>
              <a:latin typeface="Calibri"/>
              <a:ea typeface="+mn-ea"/>
              <a:cs typeface="B Nazanin" panose="00000400000000000000" pitchFamily="2" charset="-78"/>
            </a:endParaRPr>
          </a:p>
        </p:txBody>
      </p:sp>
    </p:spTree>
    <p:extLst>
      <p:ext uri="{BB962C8B-B14F-4D97-AF65-F5344CB8AC3E}">
        <p14:creationId xmlns:p14="http://schemas.microsoft.com/office/powerpoint/2010/main" val="271955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F3BDE0-96E8-2F47-4E22-A643C4E58093}"/>
              </a:ext>
            </a:extLst>
          </p:cNvPr>
          <p:cNvSpPr txBox="1"/>
          <p:nvPr/>
        </p:nvSpPr>
        <p:spPr>
          <a:xfrm>
            <a:off x="85752" y="1700808"/>
            <a:ext cx="7398568" cy="369332"/>
          </a:xfrm>
          <a:prstGeom prst="rect">
            <a:avLst/>
          </a:prstGeom>
          <a:noFill/>
        </p:spPr>
        <p:txBody>
          <a:bodyPr wrap="square">
            <a:spAutoFit/>
          </a:bodyPr>
          <a:lstStyle/>
          <a:p>
            <a:r>
              <a:rPr lang="en-US" dirty="0"/>
              <a:t>Summary of </a:t>
            </a:r>
            <a:r>
              <a:rPr lang="en-US" dirty="0" err="1"/>
              <a:t>palaeopathological</a:t>
            </a:r>
            <a:r>
              <a:rPr lang="en-US" dirty="0"/>
              <a:t> research with MALDI-TOF MS</a:t>
            </a:r>
          </a:p>
        </p:txBody>
      </p:sp>
      <p:pic>
        <p:nvPicPr>
          <p:cNvPr id="5" name="Picture 4">
            <a:extLst>
              <a:ext uri="{FF2B5EF4-FFF2-40B4-BE49-F238E27FC236}">
                <a16:creationId xmlns:a16="http://schemas.microsoft.com/office/drawing/2014/main" id="{40C19BDF-437C-3A68-F83E-DC37767AF524}"/>
              </a:ext>
            </a:extLst>
          </p:cNvPr>
          <p:cNvPicPr>
            <a:picLocks noChangeAspect="1"/>
          </p:cNvPicPr>
          <p:nvPr/>
        </p:nvPicPr>
        <p:blipFill>
          <a:blip r:embed="rId2"/>
          <a:stretch>
            <a:fillRect/>
          </a:stretch>
        </p:blipFill>
        <p:spPr>
          <a:xfrm>
            <a:off x="107504" y="2281651"/>
            <a:ext cx="9144000" cy="2594610"/>
          </a:xfrm>
          <a:prstGeom prst="rect">
            <a:avLst/>
          </a:prstGeom>
        </p:spPr>
      </p:pic>
      <p:sp>
        <p:nvSpPr>
          <p:cNvPr id="6" name="TextBox 5">
            <a:extLst>
              <a:ext uri="{FF2B5EF4-FFF2-40B4-BE49-F238E27FC236}">
                <a16:creationId xmlns:a16="http://schemas.microsoft.com/office/drawing/2014/main" id="{C36672F0-B83F-6AA9-A10D-9DCD1A9FE211}"/>
              </a:ext>
            </a:extLst>
          </p:cNvPr>
          <p:cNvSpPr txBox="1"/>
          <p:nvPr/>
        </p:nvSpPr>
        <p:spPr>
          <a:xfrm>
            <a:off x="4860032" y="6381328"/>
            <a:ext cx="8244408"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Anna </a:t>
            </a:r>
            <a:r>
              <a:rPr lang="en-US" sz="1200" dirty="0" err="1">
                <a:latin typeface="Times New Roman" panose="02020603050405020304" pitchFamily="18" charset="0"/>
                <a:cs typeface="Times New Roman" panose="02020603050405020304" pitchFamily="18" charset="0"/>
              </a:rPr>
              <a:t>Andreadi</a:t>
            </a:r>
            <a:r>
              <a:rPr lang="en-US" sz="1200" dirty="0">
                <a:latin typeface="Times New Roman" panose="02020603050405020304" pitchFamily="18" charset="0"/>
                <a:cs typeface="Times New Roman" panose="02020603050405020304" pitchFamily="18" charset="0"/>
              </a:rPr>
              <a:t> and et al, Open Life Sciences 2025; 20: 20251136</a:t>
            </a:r>
          </a:p>
        </p:txBody>
      </p:sp>
    </p:spTree>
    <p:extLst>
      <p:ext uri="{BB962C8B-B14F-4D97-AF65-F5344CB8AC3E}">
        <p14:creationId xmlns:p14="http://schemas.microsoft.com/office/powerpoint/2010/main" val="935332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6512" y="-171400"/>
            <a:ext cx="9108504" cy="6408712"/>
          </a:xfrm>
        </p:spPr>
        <p:txBody>
          <a:bodyPr/>
          <a:lstStyle/>
          <a:p>
            <a:pPr eaLnBrk="1" hangingPunct="1">
              <a:buFontTx/>
              <a:buNone/>
            </a:pPr>
            <a:endParaRPr lang="en-US" sz="2400" dirty="0"/>
          </a:p>
          <a:p>
            <a:pPr algn="just" eaLnBrk="1" hangingPunct="1">
              <a:lnSpc>
                <a:spcPct val="150000"/>
              </a:lnSpc>
              <a:buFontTx/>
              <a:buNone/>
            </a:pPr>
            <a:r>
              <a:rPr lang="en-US" sz="2400" dirty="0">
                <a:latin typeface="Times New Roman" pitchFamily="18" charset="0"/>
                <a:cs typeface="Times New Roman" pitchFamily="18" charset="0"/>
              </a:rPr>
              <a:t>Although the non-absorbing amino acid </a:t>
            </a:r>
            <a:r>
              <a:rPr lang="en-US" sz="2400" dirty="0">
                <a:solidFill>
                  <a:srgbClr val="FF0000"/>
                </a:solidFill>
                <a:latin typeface="Times New Roman" pitchFamily="18" charset="0"/>
                <a:cs typeface="Times New Roman" pitchFamily="18" charset="0"/>
              </a:rPr>
              <a:t>alanine</a:t>
            </a:r>
            <a:r>
              <a:rPr lang="en-US" sz="2400" dirty="0">
                <a:latin typeface="Times New Roman" pitchFamily="18" charset="0"/>
                <a:cs typeface="Times New Roman" pitchFamily="18" charset="0"/>
              </a:rPr>
              <a:t> as a neat sample was not accessible by LDI, it gave clear signals in the mass spectrum when </a:t>
            </a:r>
            <a:r>
              <a:rPr lang="en-US" sz="2400" dirty="0">
                <a:solidFill>
                  <a:srgbClr val="FF0000"/>
                </a:solidFill>
                <a:latin typeface="Times New Roman" pitchFamily="18" charset="0"/>
                <a:cs typeface="Times New Roman" pitchFamily="18" charset="0"/>
              </a:rPr>
              <a:t>mixed</a:t>
            </a:r>
            <a:r>
              <a:rPr lang="en-US" sz="2400" dirty="0">
                <a:latin typeface="Times New Roman" pitchFamily="18" charset="0"/>
                <a:cs typeface="Times New Roman" pitchFamily="18" charset="0"/>
              </a:rPr>
              <a:t> with the highly absorbing amino acid </a:t>
            </a:r>
            <a:r>
              <a:rPr lang="en-US" sz="2400" dirty="0">
                <a:solidFill>
                  <a:srgbClr val="FF0000"/>
                </a:solidFill>
                <a:latin typeface="Times New Roman" pitchFamily="18" charset="0"/>
                <a:cs typeface="Times New Roman" pitchFamily="18" charset="0"/>
              </a:rPr>
              <a:t>tryptophan</a:t>
            </a:r>
            <a:r>
              <a:rPr lang="en-US" sz="2400" dirty="0">
                <a:latin typeface="Times New Roman" pitchFamily="18" charset="0"/>
                <a:cs typeface="Times New Roman" pitchFamily="18" charset="0"/>
              </a:rPr>
              <a:t>. Tryptophan was acting here as a matrix for the analyte alanine by taking up the energy of the laser pulse and providing for desorption and ionization of both components.</a:t>
            </a:r>
          </a:p>
          <a:p>
            <a:pPr eaLnBrk="1" hangingPunct="1">
              <a:lnSpc>
                <a:spcPct val="150000"/>
              </a:lnSpc>
              <a:buFontTx/>
              <a:buNone/>
            </a:pPr>
            <a:endParaRPr lang="en-US" sz="2400" dirty="0">
              <a:latin typeface="Times New Roman" pitchFamily="18" charset="0"/>
              <a:cs typeface="Times New Roman" pitchFamily="18" charset="0"/>
            </a:endParaRPr>
          </a:p>
          <a:p>
            <a:pPr algn="just" eaLnBrk="1" hangingPunct="1">
              <a:lnSpc>
                <a:spcPct val="150000"/>
              </a:lnSpc>
              <a:buFontTx/>
              <a:buNone/>
            </a:pPr>
            <a:r>
              <a:rPr lang="en-US" sz="2400" dirty="0">
                <a:latin typeface="Times New Roman" pitchFamily="18" charset="0"/>
                <a:cs typeface="Times New Roman" pitchFamily="18" charset="0"/>
              </a:rPr>
              <a:t>This </a:t>
            </a:r>
            <a:r>
              <a:rPr lang="en-US" sz="2400" dirty="0">
                <a:solidFill>
                  <a:srgbClr val="FF0000"/>
                </a:solidFill>
                <a:latin typeface="Times New Roman" pitchFamily="18" charset="0"/>
                <a:cs typeface="Times New Roman" pitchFamily="18" charset="0"/>
              </a:rPr>
              <a:t>observation</a:t>
            </a:r>
            <a:r>
              <a:rPr lang="en-US" sz="2400" dirty="0">
                <a:latin typeface="Times New Roman" pitchFamily="18" charset="0"/>
                <a:cs typeface="Times New Roman" pitchFamily="18" charset="0"/>
              </a:rPr>
              <a:t> led to the </a:t>
            </a:r>
            <a:r>
              <a:rPr lang="en-US" sz="2400" dirty="0">
                <a:solidFill>
                  <a:srgbClr val="FF0000"/>
                </a:solidFill>
                <a:latin typeface="Times New Roman" pitchFamily="18" charset="0"/>
                <a:cs typeface="Times New Roman" pitchFamily="18" charset="0"/>
              </a:rPr>
              <a:t>development</a:t>
            </a:r>
            <a:r>
              <a:rPr lang="en-US" sz="2400" dirty="0">
                <a:latin typeface="Times New Roman" pitchFamily="18" charset="0"/>
                <a:cs typeface="Times New Roman" pitchFamily="18" charset="0"/>
              </a:rPr>
              <a:t> of the technique of matrix-assisted LDI (MALDI) by using a standard highly-absorbing material in a considerable excess to the analyte under investigation.</a:t>
            </a:r>
          </a:p>
        </p:txBody>
      </p:sp>
    </p:spTree>
    <p:extLst>
      <p:ext uri="{BB962C8B-B14F-4D97-AF65-F5344CB8AC3E}">
        <p14:creationId xmlns:p14="http://schemas.microsoft.com/office/powerpoint/2010/main" val="57808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944" y="-234280"/>
            <a:ext cx="8229600" cy="1143000"/>
          </a:xfrm>
        </p:spPr>
        <p:txBody>
          <a:bodyPr/>
          <a:lstStyle/>
          <a:p>
            <a:pPr algn="l" eaLnBrk="1" hangingPunct="1"/>
            <a:r>
              <a:rPr lang="en-US" sz="2000" dirty="0"/>
              <a:t>Principle of Matrix-assisted Laser Desorption Ionization (MALDI).</a:t>
            </a:r>
          </a:p>
        </p:txBody>
      </p:sp>
      <p:pic>
        <p:nvPicPr>
          <p:cNvPr id="18435" name="Picture 2"/>
          <p:cNvPicPr>
            <a:picLocks noGrp="1" noChangeAspect="1" noChangeArrowheads="1"/>
          </p:cNvPicPr>
          <p:nvPr>
            <p:ph idx="1"/>
          </p:nvPr>
        </p:nvPicPr>
        <p:blipFill>
          <a:blip r:embed="rId2" cstate="print"/>
          <a:srcRect/>
          <a:stretch>
            <a:fillRect/>
          </a:stretch>
        </p:blipFill>
        <p:spPr>
          <a:xfrm>
            <a:off x="-101803" y="908720"/>
            <a:ext cx="5615563" cy="5184576"/>
          </a:xfrm>
          <a:noFill/>
        </p:spPr>
      </p:pic>
      <p:sp>
        <p:nvSpPr>
          <p:cNvPr id="4" name="Rectangle 3"/>
          <p:cNvSpPr/>
          <p:nvPr/>
        </p:nvSpPr>
        <p:spPr>
          <a:xfrm>
            <a:off x="5724128" y="5445224"/>
            <a:ext cx="3419872" cy="923330"/>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3. Avoiding direct laser “hits” on the </a:t>
            </a:r>
            <a:r>
              <a:rPr kumimoji="0" lang="en-US" sz="1800" b="0" i="0" u="none" strike="noStrike" kern="1200" cap="none" spc="0" normalizeH="0" baseline="0" noProof="0" dirty="0" err="1">
                <a:ln>
                  <a:noFill/>
                </a:ln>
                <a:solidFill>
                  <a:srgbClr val="000000"/>
                </a:solidFill>
                <a:effectLst/>
                <a:uLnTx/>
                <a:uFillTx/>
                <a:latin typeface="Arial" charset="0"/>
                <a:ea typeface="+mn-ea"/>
                <a:cs typeface="Arial" charset="0"/>
              </a:rPr>
              <a:t>analyte</a:t>
            </a: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 that would lead to intense fragmentation.</a:t>
            </a:r>
          </a:p>
        </p:txBody>
      </p:sp>
      <p:sp>
        <p:nvSpPr>
          <p:cNvPr id="5" name="Rectangle 4"/>
          <p:cNvSpPr/>
          <p:nvPr/>
        </p:nvSpPr>
        <p:spPr>
          <a:xfrm>
            <a:off x="5580112" y="3068960"/>
            <a:ext cx="3563888"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1. As laser energy absorbent and for energy transport. </a:t>
            </a:r>
          </a:p>
        </p:txBody>
      </p:sp>
      <p:sp>
        <p:nvSpPr>
          <p:cNvPr id="6" name="Rectangle 5"/>
          <p:cNvSpPr/>
          <p:nvPr/>
        </p:nvSpPr>
        <p:spPr>
          <a:xfrm>
            <a:off x="5652120" y="3861048"/>
            <a:ext cx="3491880" cy="1200329"/>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2. The matrix also separates the </a:t>
            </a:r>
            <a:r>
              <a:rPr kumimoji="0" lang="en-US" sz="1800" b="0" i="0" u="none" strike="noStrike" kern="1200" cap="none" spc="0" normalizeH="0" baseline="0" noProof="0" dirty="0" err="1">
                <a:ln>
                  <a:noFill/>
                </a:ln>
                <a:solidFill>
                  <a:srgbClr val="000000"/>
                </a:solidFill>
                <a:effectLst/>
                <a:uLnTx/>
                <a:uFillTx/>
                <a:latin typeface="Arial" charset="0"/>
                <a:ea typeface="+mn-ea"/>
                <a:cs typeface="Arial" charset="0"/>
              </a:rPr>
              <a:t>analyte</a:t>
            </a: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 molecules from each other, preventing cluster formation and </a:t>
            </a:r>
          </a:p>
        </p:txBody>
      </p:sp>
    </p:spTree>
    <p:extLst>
      <p:ext uri="{BB962C8B-B14F-4D97-AF65-F5344CB8AC3E}">
        <p14:creationId xmlns:p14="http://schemas.microsoft.com/office/powerpoint/2010/main" val="207659176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par>
                                <p:cTn id="8" presetID="3" presetClass="entr" presetSubtype="10"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blinds(horizontal)">
                                      <p:cBhvr>
                                        <p:cTn id="10" dur="500"/>
                                        <p:tgtEl>
                                          <p:spTgt spid="1843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653"/>
            <a:ext cx="9144000" cy="6154057"/>
          </a:xfrm>
          <a:prstGeom prst="rect">
            <a:avLst/>
          </a:prstGeom>
        </p:spPr>
        <p:txBody>
          <a:bodyPr wrap="square">
            <a:spAutoFit/>
          </a:bodyPr>
          <a:lstStyle/>
          <a:p>
            <a:pPr>
              <a:lnSpc>
                <a:spcPct val="200000"/>
              </a:lnSpc>
            </a:pPr>
            <a:r>
              <a:rPr lang="en-US" sz="2000" dirty="0">
                <a:latin typeface="Times New Roman" pitchFamily="18" charset="0"/>
                <a:cs typeface="Times New Roman" pitchFamily="18" charset="0"/>
              </a:rPr>
              <a:t>A useful matrix is believed to provide a number of different essential functions: </a:t>
            </a:r>
          </a:p>
          <a:p>
            <a:pPr marL="342900" indent="-342900">
              <a:lnSpc>
                <a:spcPct val="200000"/>
              </a:lnSpc>
              <a:buAutoNum type="arabicPeriod"/>
            </a:pPr>
            <a:r>
              <a:rPr lang="en-US" sz="2000" dirty="0">
                <a:latin typeface="Times New Roman" pitchFamily="18" charset="0"/>
                <a:cs typeface="Times New Roman" pitchFamily="18" charset="0"/>
              </a:rPr>
              <a:t>The first is to isolate </a:t>
            </a:r>
            <a:r>
              <a:rPr lang="en-US" sz="2000" dirty="0" err="1">
                <a:latin typeface="Times New Roman" pitchFamily="18" charset="0"/>
                <a:cs typeface="Times New Roman" pitchFamily="18" charset="0"/>
              </a:rPr>
              <a:t>analyte</a:t>
            </a:r>
            <a:r>
              <a:rPr lang="en-US" sz="2000" dirty="0">
                <a:latin typeface="Times New Roman" pitchFamily="18" charset="0"/>
                <a:cs typeface="Times New Roman" pitchFamily="18" charset="0"/>
              </a:rPr>
              <a:t> molecules by </a:t>
            </a:r>
            <a:r>
              <a:rPr lang="en-US" sz="2000" dirty="0">
                <a:solidFill>
                  <a:srgbClr val="FF0000"/>
                </a:solidFill>
                <a:latin typeface="Times New Roman" pitchFamily="18" charset="0"/>
                <a:cs typeface="Times New Roman" pitchFamily="18" charset="0"/>
              </a:rPr>
              <a:t>dilution</a:t>
            </a:r>
            <a:r>
              <a:rPr lang="en-US" sz="2000" dirty="0">
                <a:latin typeface="Times New Roman" pitchFamily="18" charset="0"/>
                <a:cs typeface="Times New Roman" pitchFamily="18" charset="0"/>
              </a:rPr>
              <a:t> within the preparation, to prevent </a:t>
            </a:r>
            <a:r>
              <a:rPr lang="en-US" sz="2000" dirty="0" err="1">
                <a:latin typeface="Times New Roman" pitchFamily="18" charset="0"/>
                <a:cs typeface="Times New Roman" pitchFamily="18" charset="0"/>
              </a:rPr>
              <a:t>analyte</a:t>
            </a:r>
            <a:r>
              <a:rPr lang="en-US" sz="2000" dirty="0">
                <a:latin typeface="Times New Roman" pitchFamily="18" charset="0"/>
                <a:cs typeface="Times New Roman" pitchFamily="18" charset="0"/>
              </a:rPr>
              <a:t> aggregation. </a:t>
            </a:r>
          </a:p>
          <a:p>
            <a:pPr marL="342900" indent="-342900">
              <a:lnSpc>
                <a:spcPct val="200000"/>
              </a:lnSpc>
              <a:buAutoNum type="arabicPeriod"/>
            </a:pPr>
            <a:r>
              <a:rPr lang="en-US" sz="2000" dirty="0">
                <a:latin typeface="Times New Roman" pitchFamily="18" charset="0"/>
                <a:cs typeface="Times New Roman" pitchFamily="18" charset="0"/>
              </a:rPr>
              <a:t>Second, the matrix has to </a:t>
            </a:r>
            <a:r>
              <a:rPr lang="en-US" sz="2000" dirty="0">
                <a:solidFill>
                  <a:srgbClr val="FF0000"/>
                </a:solidFill>
                <a:latin typeface="Times New Roman" pitchFamily="18" charset="0"/>
                <a:cs typeface="Times New Roman" pitchFamily="18" charset="0"/>
              </a:rPr>
              <a:t>absorb</a:t>
            </a:r>
            <a:r>
              <a:rPr lang="en-US" sz="2000" dirty="0">
                <a:latin typeface="Times New Roman" pitchFamily="18" charset="0"/>
                <a:cs typeface="Times New Roman" pitchFamily="18" charset="0"/>
              </a:rPr>
              <a:t> the laser energy via electronic [ultraviolet (UV-) MALDI] or vibrational [infrared (IR-) MALDI] excitation. </a:t>
            </a:r>
          </a:p>
          <a:p>
            <a:pPr marL="342900" indent="-342900">
              <a:lnSpc>
                <a:spcPct val="200000"/>
              </a:lnSpc>
              <a:buAutoNum type="arabicPeriod"/>
            </a:pPr>
            <a:r>
              <a:rPr lang="en-US" sz="2000" dirty="0">
                <a:latin typeface="Times New Roman" pitchFamily="18" charset="0"/>
                <a:cs typeface="Times New Roman" pitchFamily="18" charset="0"/>
              </a:rPr>
              <a:t>Third, disintegration of the condensed phase has to take place </a:t>
            </a:r>
            <a:r>
              <a:rPr lang="en-US" sz="2000" dirty="0">
                <a:solidFill>
                  <a:srgbClr val="FF0000"/>
                </a:solidFill>
                <a:latin typeface="Times New Roman" pitchFamily="18" charset="0"/>
                <a:cs typeface="Times New Roman" pitchFamily="18" charset="0"/>
              </a:rPr>
              <a:t>without</a:t>
            </a:r>
            <a:r>
              <a:rPr lang="en-US" sz="2000" dirty="0">
                <a:latin typeface="Times New Roman" pitchFamily="18" charset="0"/>
                <a:cs typeface="Times New Roman" pitchFamily="18" charset="0"/>
              </a:rPr>
              <a:t> excessive </a:t>
            </a:r>
            <a:r>
              <a:rPr lang="en-US" sz="2000" dirty="0">
                <a:solidFill>
                  <a:srgbClr val="FF0000"/>
                </a:solidFill>
                <a:latin typeface="Times New Roman" pitchFamily="18" charset="0"/>
                <a:cs typeface="Times New Roman" pitchFamily="18" charset="0"/>
              </a:rPr>
              <a:t>destructive</a:t>
            </a:r>
            <a:r>
              <a:rPr lang="en-US" sz="2000" dirty="0">
                <a:latin typeface="Times New Roman" pitchFamily="18" charset="0"/>
                <a:cs typeface="Times New Roman" pitchFamily="18" charset="0"/>
              </a:rPr>
              <a:t> heating of the embedded </a:t>
            </a:r>
            <a:r>
              <a:rPr lang="en-US" sz="2000" dirty="0" err="1">
                <a:latin typeface="Times New Roman" pitchFamily="18" charset="0"/>
                <a:cs typeface="Times New Roman" pitchFamily="18" charset="0"/>
              </a:rPr>
              <a:t>analyte</a:t>
            </a:r>
            <a:r>
              <a:rPr lang="en-US" sz="2000" dirty="0">
                <a:latin typeface="Times New Roman" pitchFamily="18" charset="0"/>
                <a:cs typeface="Times New Roman" pitchFamily="18" charset="0"/>
              </a:rPr>
              <a:t> molecules. </a:t>
            </a:r>
          </a:p>
          <a:p>
            <a:pPr marL="342900" indent="-342900">
              <a:lnSpc>
                <a:spcPct val="200000"/>
              </a:lnSpc>
              <a:buAutoNum type="arabicPeriod"/>
            </a:pPr>
            <a:r>
              <a:rPr lang="en-US" sz="2000" dirty="0">
                <a:latin typeface="Times New Roman" pitchFamily="18" charset="0"/>
                <a:cs typeface="Times New Roman" pitchFamily="18" charset="0"/>
              </a:rPr>
              <a:t>Last, but not least, an </a:t>
            </a:r>
            <a:r>
              <a:rPr lang="en-US" sz="2000" dirty="0">
                <a:solidFill>
                  <a:srgbClr val="FF0000"/>
                </a:solidFill>
                <a:latin typeface="Times New Roman" pitchFamily="18" charset="0"/>
                <a:cs typeface="Times New Roman" pitchFamily="18" charset="0"/>
              </a:rPr>
              <a:t>efficient ionization </a:t>
            </a:r>
            <a:r>
              <a:rPr lang="en-US" sz="2000" dirty="0">
                <a:latin typeface="Times New Roman" pitchFamily="18" charset="0"/>
                <a:cs typeface="Times New Roman" pitchFamily="18" charset="0"/>
              </a:rPr>
              <a:t>of </a:t>
            </a:r>
            <a:r>
              <a:rPr lang="en-US" sz="2000" dirty="0" err="1">
                <a:latin typeface="Times New Roman" pitchFamily="18" charset="0"/>
                <a:cs typeface="Times New Roman" pitchFamily="18" charset="0"/>
              </a:rPr>
              <a:t>analyte</a:t>
            </a:r>
            <a:r>
              <a:rPr lang="en-US" sz="2000" dirty="0">
                <a:latin typeface="Times New Roman" pitchFamily="18" charset="0"/>
                <a:cs typeface="Times New Roman" pitchFamily="18" charset="0"/>
              </a:rPr>
              <a:t> molecules has to be provided.</a:t>
            </a:r>
          </a:p>
          <a:p>
            <a:pPr marL="342900" indent="-342900">
              <a:lnSpc>
                <a:spcPct val="200000"/>
              </a:lnSpc>
              <a:buAutoNum type="arabicPeriod"/>
            </a:pPr>
            <a:r>
              <a:rPr lang="en-US" sz="2000" dirty="0">
                <a:latin typeface="Times New Roman" pitchFamily="18" charset="0"/>
                <a:cs typeface="Times New Roman" pitchFamily="18" charset="0"/>
              </a:rPr>
              <a:t>Other more technical aspects are a </a:t>
            </a:r>
            <a:r>
              <a:rPr lang="en-US" sz="2000" dirty="0">
                <a:solidFill>
                  <a:srgbClr val="FF0000"/>
                </a:solidFill>
                <a:latin typeface="Times New Roman" pitchFamily="18" charset="0"/>
                <a:cs typeface="Times New Roman" pitchFamily="18" charset="0"/>
              </a:rPr>
              <a:t>sufficient solubility </a:t>
            </a:r>
            <a:r>
              <a:rPr lang="en-US" sz="2000" dirty="0">
                <a:latin typeface="Times New Roman" pitchFamily="18" charset="0"/>
                <a:cs typeface="Times New Roman" pitchFamily="18" charset="0"/>
              </a:rPr>
              <a:t>in a suitable (</a:t>
            </a:r>
            <a:r>
              <a:rPr lang="en-US" sz="2000" dirty="0" err="1">
                <a:latin typeface="Times New Roman" pitchFamily="18" charset="0"/>
                <a:cs typeface="Times New Roman" pitchFamily="18" charset="0"/>
              </a:rPr>
              <a:t>analyte</a:t>
            </a:r>
            <a:r>
              <a:rPr lang="en-US" sz="2000" dirty="0">
                <a:latin typeface="Times New Roman" pitchFamily="18" charset="0"/>
                <a:cs typeface="Times New Roman" pitchFamily="18" charset="0"/>
              </a:rPr>
              <a:t>-compatible) solvent and a sufficient </a:t>
            </a:r>
            <a:r>
              <a:rPr lang="en-US" sz="2000" dirty="0">
                <a:solidFill>
                  <a:srgbClr val="FF0000"/>
                </a:solidFill>
                <a:latin typeface="Times New Roman" pitchFamily="18" charset="0"/>
                <a:cs typeface="Times New Roman" pitchFamily="18" charset="0"/>
              </a:rPr>
              <a:t>vacuum stability</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306103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12" y="101903"/>
            <a:ext cx="9217024" cy="6654194"/>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Two closely related techniques have, moreover, been developed. </a:t>
            </a:r>
          </a:p>
          <a:p>
            <a:endParaRPr lang="en-US" sz="2000" b="1" dirty="0">
              <a:latin typeface="Times New Roman" panose="02020603050405020304" pitchFamily="18" charset="0"/>
              <a:cs typeface="Times New Roman" panose="02020603050405020304" pitchFamily="18" charset="0"/>
            </a:endParaRPr>
          </a:p>
          <a:p>
            <a:pPr marL="342900" indent="-342900" algn="just">
              <a:lnSpc>
                <a:spcPct val="150000"/>
              </a:lnSpc>
              <a:buAutoNum type="arabicPeriod"/>
            </a:pPr>
            <a:r>
              <a:rPr lang="en-US" sz="2000" dirty="0">
                <a:latin typeface="Times New Roman" panose="02020603050405020304" pitchFamily="18" charset="0"/>
                <a:cs typeface="Times New Roman" panose="02020603050405020304" pitchFamily="18" charset="0"/>
              </a:rPr>
              <a:t>The first is based on the use of suspensions of </a:t>
            </a:r>
            <a:r>
              <a:rPr lang="en-US" sz="2000" u="sng" dirty="0">
                <a:latin typeface="Times New Roman" panose="02020603050405020304" pitchFamily="18" charset="0"/>
                <a:cs typeface="Times New Roman" panose="02020603050405020304" pitchFamily="18" charset="0"/>
              </a:rPr>
              <a:t>highly absorbing </a:t>
            </a:r>
            <a:r>
              <a:rPr lang="en-US" sz="2000" dirty="0">
                <a:latin typeface="Times New Roman" panose="02020603050405020304" pitchFamily="18" charset="0"/>
                <a:cs typeface="Times New Roman" panose="02020603050405020304" pitchFamily="18" charset="0"/>
              </a:rPr>
              <a:t>inorganic “</a:t>
            </a:r>
            <a:r>
              <a:rPr lang="en-US" sz="2000" dirty="0">
                <a:solidFill>
                  <a:srgbClr val="FF0000"/>
                </a:solidFill>
                <a:latin typeface="Times New Roman" panose="02020603050405020304" pitchFamily="18" charset="0"/>
                <a:cs typeface="Times New Roman" panose="02020603050405020304" pitchFamily="18" charset="0"/>
              </a:rPr>
              <a:t>nanoparticles</a:t>
            </a:r>
            <a:r>
              <a:rPr lang="en-US" sz="2000" dirty="0">
                <a:latin typeface="Times New Roman" panose="02020603050405020304" pitchFamily="18" charset="0"/>
                <a:cs typeface="Times New Roman" panose="02020603050405020304" pitchFamily="18" charset="0"/>
              </a:rPr>
              <a:t>”, e.g., cobalt, silicon, or titanium-nitride with diameters in the low </a:t>
            </a:r>
            <a:r>
              <a:rPr lang="en-US" sz="2000" b="1" dirty="0">
                <a:latin typeface="Times New Roman" panose="02020603050405020304" pitchFamily="18" charset="0"/>
                <a:cs typeface="Times New Roman" panose="02020603050405020304" pitchFamily="18" charset="0"/>
              </a:rPr>
              <a:t>nm</a:t>
            </a:r>
            <a:r>
              <a:rPr lang="fa-I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to low </a:t>
            </a:r>
            <a:r>
              <a:rPr lang="en-US" sz="2000" b="1" dirty="0">
                <a:latin typeface="Times New Roman" panose="02020603050405020304" pitchFamily="18" charset="0"/>
                <a:cs typeface="Times New Roman" panose="02020603050405020304" pitchFamily="18" charset="0"/>
              </a:rPr>
              <a:t>µm</a:t>
            </a:r>
            <a:r>
              <a:rPr lang="en-US" sz="2000" dirty="0">
                <a:latin typeface="Times New Roman" panose="02020603050405020304" pitchFamily="18" charset="0"/>
                <a:cs typeface="Times New Roman" panose="02020603050405020304" pitchFamily="18" charset="0"/>
              </a:rPr>
              <a:t> range, in a suitable </a:t>
            </a:r>
            <a:r>
              <a:rPr lang="en-US" sz="2000" b="1" dirty="0">
                <a:latin typeface="Times New Roman" panose="02020603050405020304" pitchFamily="18" charset="0"/>
                <a:cs typeface="Times New Roman" panose="02020603050405020304" pitchFamily="18" charset="0"/>
              </a:rPr>
              <a:t>liquid</a:t>
            </a:r>
            <a:r>
              <a:rPr lang="en-US" sz="2000" dirty="0">
                <a:latin typeface="Times New Roman" panose="02020603050405020304" pitchFamily="18" charset="0"/>
                <a:cs typeface="Times New Roman" panose="02020603050405020304" pitchFamily="18" charset="0"/>
              </a:rPr>
              <a:t> (typically </a:t>
            </a:r>
            <a:r>
              <a:rPr lang="en-US" sz="2000" b="1" dirty="0">
                <a:latin typeface="Times New Roman" panose="02020603050405020304" pitchFamily="18" charset="0"/>
                <a:cs typeface="Times New Roman" panose="02020603050405020304" pitchFamily="18" charset="0"/>
              </a:rPr>
              <a:t>glycerol</a:t>
            </a:r>
            <a:r>
              <a:rPr lang="en-US" sz="2000" dirty="0">
                <a:latin typeface="Times New Roman" panose="02020603050405020304" pitchFamily="18" charset="0"/>
                <a:cs typeface="Times New Roman" panose="02020603050405020304" pitchFamily="18" charset="0"/>
              </a:rPr>
              <a:t>). </a:t>
            </a:r>
          </a:p>
          <a:p>
            <a:pPr marL="342900" indent="-342900" algn="just">
              <a:lnSpc>
                <a:spcPct val="150000"/>
              </a:lnSpc>
              <a:buAutoNum type="arabicPeriod"/>
            </a:pPr>
            <a:r>
              <a:rPr lang="en-US" sz="2000" dirty="0">
                <a:latin typeface="Times New Roman" panose="02020603050405020304" pitchFamily="18" charset="0"/>
                <a:cs typeface="Times New Roman" panose="02020603050405020304" pitchFamily="18" charset="0"/>
              </a:rPr>
              <a:t> In comparison to common MALDI with </a:t>
            </a:r>
            <a:r>
              <a:rPr lang="en-US" sz="2000" dirty="0">
                <a:solidFill>
                  <a:srgbClr val="FF0000"/>
                </a:solidFill>
                <a:latin typeface="Times New Roman" panose="02020603050405020304" pitchFamily="18" charset="0"/>
                <a:cs typeface="Times New Roman" panose="02020603050405020304" pitchFamily="18" charset="0"/>
              </a:rPr>
              <a:t>chemical matrixes</a:t>
            </a:r>
            <a:r>
              <a:rPr lang="en-US" sz="2000" dirty="0">
                <a:latin typeface="Times New Roman" panose="02020603050405020304" pitchFamily="18" charset="0"/>
                <a:cs typeface="Times New Roman" panose="02020603050405020304" pitchFamily="18" charset="0"/>
              </a:rPr>
              <a:t>, laser desorption from particle suspension matrixes is </a:t>
            </a:r>
            <a:r>
              <a:rPr lang="en-US" sz="2000" dirty="0">
                <a:solidFill>
                  <a:srgbClr val="FF0000"/>
                </a:solidFill>
                <a:latin typeface="Times New Roman" panose="02020603050405020304" pitchFamily="18" charset="0"/>
                <a:cs typeface="Times New Roman" panose="02020603050405020304" pitchFamily="18" charset="0"/>
              </a:rPr>
              <a:t>less soft</a:t>
            </a:r>
            <a:r>
              <a:rPr lang="en-US" sz="2000" dirty="0">
                <a:latin typeface="Times New Roman" panose="02020603050405020304" pitchFamily="18" charset="0"/>
                <a:cs typeface="Times New Roman" panose="02020603050405020304" pitchFamily="18" charset="0"/>
              </a:rPr>
              <a:t>, however, and accompanied by a </a:t>
            </a:r>
            <a:r>
              <a:rPr lang="en-US" sz="2000" dirty="0">
                <a:solidFill>
                  <a:srgbClr val="FF0000"/>
                </a:solidFill>
                <a:latin typeface="Times New Roman" panose="02020603050405020304" pitchFamily="18" charset="0"/>
                <a:cs typeface="Times New Roman" panose="02020603050405020304" pitchFamily="18" charset="0"/>
              </a:rPr>
              <a:t>higher</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degree of </a:t>
            </a:r>
            <a:r>
              <a:rPr lang="en-US" sz="2000" dirty="0" err="1">
                <a:solidFill>
                  <a:srgbClr val="FF0000"/>
                </a:solidFill>
                <a:latin typeface="Times New Roman" panose="02020603050405020304" pitchFamily="18" charset="0"/>
                <a:cs typeface="Times New Roman" panose="02020603050405020304" pitchFamily="18" charset="0"/>
              </a:rPr>
              <a:t>analyte</a:t>
            </a:r>
            <a:r>
              <a:rPr lang="en-US" sz="2000" dirty="0">
                <a:solidFill>
                  <a:srgbClr val="FF0000"/>
                </a:solidFill>
                <a:latin typeface="Times New Roman" panose="02020603050405020304" pitchFamily="18" charset="0"/>
                <a:cs typeface="Times New Roman" panose="02020603050405020304" pitchFamily="18" charset="0"/>
              </a:rPr>
              <a:t> fragmentation</a:t>
            </a:r>
            <a:r>
              <a:rPr lang="en-US" sz="2000" dirty="0">
                <a:latin typeface="Times New Roman" panose="02020603050405020304" pitchFamily="18" charset="0"/>
                <a:cs typeface="Times New Roman" panose="02020603050405020304" pitchFamily="18" charset="0"/>
              </a:rPr>
              <a:t>. The mass range in which suspension matrixes can be reasonably employed is, therefore, </a:t>
            </a:r>
            <a:r>
              <a:rPr lang="en-US" sz="2000" dirty="0">
                <a:solidFill>
                  <a:srgbClr val="FF0000"/>
                </a:solidFill>
                <a:latin typeface="Times New Roman" panose="02020603050405020304" pitchFamily="18" charset="0"/>
                <a:cs typeface="Times New Roman" panose="02020603050405020304" pitchFamily="18" charset="0"/>
              </a:rPr>
              <a:t>limited to about 10 </a:t>
            </a:r>
            <a:r>
              <a:rPr lang="en-US" sz="2000" dirty="0" err="1">
                <a:solidFill>
                  <a:srgbClr val="FF0000"/>
                </a:solidFill>
                <a:latin typeface="Times New Roman" panose="02020603050405020304" pitchFamily="18" charset="0"/>
                <a:cs typeface="Times New Roman" panose="02020603050405020304" pitchFamily="18" charset="0"/>
              </a:rPr>
              <a:t>kDa</a:t>
            </a:r>
            <a:r>
              <a:rPr lang="en-US" sz="2000" dirty="0">
                <a:solidFill>
                  <a:srgbClr val="FF0000"/>
                </a:solidFill>
                <a:latin typeface="Times New Roman" panose="02020603050405020304" pitchFamily="18" charset="0"/>
                <a:cs typeface="Times New Roman" panose="02020603050405020304" pitchFamily="18" charset="0"/>
              </a:rPr>
              <a:t> for peptides/proteins</a:t>
            </a:r>
            <a:r>
              <a:rPr lang="en-US" sz="2000" dirty="0">
                <a:latin typeface="Times New Roman" panose="02020603050405020304" pitchFamily="18" charset="0"/>
                <a:cs typeface="Times New Roman" panose="02020603050405020304" pitchFamily="18" charset="0"/>
              </a:rPr>
              <a:t>. The limitations result essentially from the different ways compared to MALDI with chemical matrixes-of energy deposition and phase transition, mediated by a </a:t>
            </a:r>
            <a:r>
              <a:rPr lang="en-US" sz="2000" dirty="0">
                <a:solidFill>
                  <a:srgbClr val="FF0000"/>
                </a:solidFill>
                <a:latin typeface="Times New Roman" panose="02020603050405020304" pitchFamily="18" charset="0"/>
                <a:cs typeface="Times New Roman" panose="02020603050405020304" pitchFamily="18" charset="0"/>
              </a:rPr>
              <a:t>heated surface</a:t>
            </a:r>
            <a:r>
              <a:rPr lang="en-US" sz="2000" dirty="0">
                <a:latin typeface="Times New Roman" panose="02020603050405020304" pitchFamily="18" charset="0"/>
                <a:cs typeface="Times New Roman" panose="02020603050405020304" pitchFamily="18" charset="0"/>
              </a:rPr>
              <a:t>. This is believed to result in a too destructive heating of the </a:t>
            </a:r>
            <a:r>
              <a:rPr lang="en-US" sz="2000" dirty="0" err="1">
                <a:latin typeface="Times New Roman" panose="02020603050405020304" pitchFamily="18" charset="0"/>
                <a:cs typeface="Times New Roman" panose="02020603050405020304" pitchFamily="18" charset="0"/>
              </a:rPr>
              <a:t>analyte</a:t>
            </a:r>
            <a:r>
              <a:rPr lang="en-US" sz="2000" dirty="0">
                <a:latin typeface="Times New Roman" panose="02020603050405020304" pitchFamily="18" charset="0"/>
                <a:cs typeface="Times New Roman" panose="02020603050405020304" pitchFamily="18" charset="0"/>
              </a:rPr>
              <a:t> molecules and an </a:t>
            </a:r>
            <a:r>
              <a:rPr lang="en-US" sz="2000" dirty="0">
                <a:solidFill>
                  <a:srgbClr val="FF0000"/>
                </a:solidFill>
                <a:latin typeface="Times New Roman" panose="02020603050405020304" pitchFamily="18" charset="0"/>
                <a:cs typeface="Times New Roman" panose="02020603050405020304" pitchFamily="18" charset="0"/>
              </a:rPr>
              <a:t>insufficient desorption rate.</a:t>
            </a:r>
            <a:r>
              <a:rPr lang="en-US" sz="2000" dirty="0">
                <a:latin typeface="Times New Roman" panose="02020603050405020304" pitchFamily="18" charset="0"/>
                <a:cs typeface="Times New Roman" panose="02020603050405020304" pitchFamily="18" charset="0"/>
              </a:rPr>
              <a:t> “Two-phase matrix-”,“</a:t>
            </a:r>
            <a:r>
              <a:rPr lang="en-US" sz="2000" b="1" dirty="0">
                <a:latin typeface="Times New Roman" panose="02020603050405020304" pitchFamily="18" charset="0"/>
                <a:cs typeface="Times New Roman" panose="02020603050405020304" pitchFamily="18" charset="0"/>
              </a:rPr>
              <a:t>graphite-assisted</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surface-assisted</a:t>
            </a:r>
            <a:r>
              <a:rPr lang="en-US" sz="2000" dirty="0">
                <a:latin typeface="Times New Roman" panose="02020603050405020304" pitchFamily="18" charset="0"/>
                <a:cs typeface="Times New Roman" panose="02020603050405020304" pitchFamily="18" charset="0"/>
              </a:rPr>
              <a:t>” laser desorption ionization (</a:t>
            </a:r>
            <a:r>
              <a:rPr lang="en-US" sz="2000" b="1" u="sng" dirty="0">
                <a:latin typeface="Times New Roman" panose="02020603050405020304" pitchFamily="18" charset="0"/>
                <a:cs typeface="Times New Roman" panose="02020603050405020304" pitchFamily="18" charset="0"/>
              </a:rPr>
              <a:t>SALDI</a:t>
            </a:r>
            <a:r>
              <a:rPr lang="en-US" sz="2000" dirty="0">
                <a:latin typeface="Times New Roman" panose="02020603050405020304" pitchFamily="18" charset="0"/>
                <a:cs typeface="Times New Roman" panose="02020603050405020304" pitchFamily="18" charset="0"/>
              </a:rPr>
              <a:t>) have been introduced as alternative notations for this approach.</a:t>
            </a:r>
          </a:p>
        </p:txBody>
      </p:sp>
    </p:spTree>
    <p:extLst>
      <p:ext uri="{BB962C8B-B14F-4D97-AF65-F5344CB8AC3E}">
        <p14:creationId xmlns:p14="http://schemas.microsoft.com/office/powerpoint/2010/main" val="414670624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18188</TotalTime>
  <Words>3054</Words>
  <Application>Microsoft Office PowerPoint</Application>
  <PresentationFormat>On-screen Show (4:3)</PresentationFormat>
  <Paragraphs>107</Paragraphs>
  <Slides>44</Slides>
  <Notes>0</Notes>
  <HiddenSlides>2</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44</vt:i4>
      </vt:variant>
    </vt:vector>
  </HeadingPairs>
  <TitlesOfParts>
    <vt:vector size="54" baseType="lpstr">
      <vt:lpstr>Arial</vt:lpstr>
      <vt:lpstr>Calibri</vt:lpstr>
      <vt:lpstr>Calibri Light</vt:lpstr>
      <vt:lpstr>Comic Sans MS</vt:lpstr>
      <vt:lpstr>Symbol</vt:lpstr>
      <vt:lpstr>Times New Roman</vt:lpstr>
      <vt:lpstr>Default Design</vt:lpstr>
      <vt:lpstr>Office Theme</vt:lpstr>
      <vt:lpstr>1_Office Theme</vt:lpstr>
      <vt:lpstr>1_Default Design</vt:lpstr>
      <vt:lpstr>MALDI-TOF MS</vt:lpstr>
      <vt:lpstr>PowerPoint Presentation</vt:lpstr>
      <vt:lpstr>PowerPoint Presentation</vt:lpstr>
      <vt:lpstr>PowerPoint Presentation</vt:lpstr>
      <vt:lpstr>PowerPoint Presentation</vt:lpstr>
      <vt:lpstr>PowerPoint Presentation</vt:lpstr>
      <vt:lpstr>Principle of Matrix-assisted Laser Desorption Ionization (MALDI).</vt:lpstr>
      <vt:lpstr>PowerPoint Presentation</vt:lpstr>
      <vt:lpstr>PowerPoint Presentation</vt:lpstr>
      <vt:lpstr>PowerPoint Presentation</vt:lpstr>
      <vt:lpstr>Analyte Incorporation </vt:lpstr>
      <vt:lpstr>PowerPoint Presentation</vt:lpstr>
      <vt:lpstr>PowerPoint Presentation</vt:lpstr>
      <vt:lpstr>PowerPoint Presentation</vt:lpstr>
      <vt:lpstr>Positive mass spectra of a peptide mixture obtained with different matrixes and addition of HTFSI (bis(trifluoromethylsulfonyl)imide). (2,5-DHB ) 2,5-dihydroxybenzoic acid, 3-HPA ) 3-hydroxypicolinic acid, RCHCA) hydroxy-R-cyanocinnamic acid.</vt:lpstr>
      <vt:lpstr>PowerPoint Presentation</vt:lpstr>
      <vt:lpstr>PowerPoint Presentation</vt:lpstr>
      <vt:lpstr>Problems of MALDI</vt:lpstr>
      <vt:lpstr>To circumvent these limitations</vt:lpstr>
      <vt:lpstr>MALDI MS Instrumentation</vt:lpstr>
      <vt:lpstr>PowerPoint Presentation</vt:lpstr>
      <vt:lpstr>Fragmentation of MALDI Ions</vt:lpstr>
      <vt:lpstr>Atmospheric Pressure MALDI (AP-MALDI)</vt:lpstr>
      <vt:lpstr>PowerPoint Presentation</vt:lpstr>
      <vt:lpstr>PowerPoint Presentation</vt:lpstr>
      <vt:lpstr>SELDI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STILA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MALDI</dc:title>
  <dc:creator>DR.GHASEMPOOR</dc:creator>
  <cp:lastModifiedBy>Alireza Ghassempour</cp:lastModifiedBy>
  <cp:revision>305</cp:revision>
  <dcterms:created xsi:type="dcterms:W3CDTF">2008-01-24T16:29:52Z</dcterms:created>
  <dcterms:modified xsi:type="dcterms:W3CDTF">2025-11-17T15:02:12Z</dcterms:modified>
</cp:coreProperties>
</file>